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9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0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1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4"/>
    <p:sldMasterId id="2147483707" r:id="rId5"/>
    <p:sldMasterId id="2147483709" r:id="rId6"/>
    <p:sldMasterId id="2147483715" r:id="rId7"/>
    <p:sldMasterId id="2147483721" r:id="rId8"/>
    <p:sldMasterId id="2147483727" r:id="rId9"/>
    <p:sldMasterId id="2147483770" r:id="rId10"/>
    <p:sldMasterId id="2147483776" r:id="rId11"/>
    <p:sldMasterId id="2147483734" r:id="rId12"/>
    <p:sldMasterId id="2147483740" r:id="rId13"/>
    <p:sldMasterId id="2147483746" r:id="rId14"/>
    <p:sldMasterId id="2147483752" r:id="rId15"/>
    <p:sldMasterId id="2147483758" r:id="rId16"/>
    <p:sldMasterId id="2147483764" r:id="rId17"/>
    <p:sldMasterId id="2147483784" r:id="rId18"/>
  </p:sldMasterIdLst>
  <p:notesMasterIdLst>
    <p:notesMasterId r:id="rId46"/>
  </p:notesMasterIdLst>
  <p:handoutMasterIdLst>
    <p:handoutMasterId r:id="rId47"/>
  </p:handoutMasterIdLst>
  <p:sldIdLst>
    <p:sldId id="9766" r:id="rId19"/>
    <p:sldId id="2145706623" r:id="rId20"/>
    <p:sldId id="2145706622" r:id="rId21"/>
    <p:sldId id="306" r:id="rId22"/>
    <p:sldId id="295" r:id="rId23"/>
    <p:sldId id="2145706605" r:id="rId24"/>
    <p:sldId id="2145706606" r:id="rId25"/>
    <p:sldId id="260" r:id="rId26"/>
    <p:sldId id="9795" r:id="rId27"/>
    <p:sldId id="9751" r:id="rId28"/>
    <p:sldId id="297" r:id="rId29"/>
    <p:sldId id="2145706624" r:id="rId30"/>
    <p:sldId id="2145705800" r:id="rId31"/>
    <p:sldId id="2145706630" r:id="rId32"/>
    <p:sldId id="3544" r:id="rId33"/>
    <p:sldId id="11197" r:id="rId34"/>
    <p:sldId id="268" r:id="rId35"/>
    <p:sldId id="2145706638" r:id="rId36"/>
    <p:sldId id="11198" r:id="rId37"/>
    <p:sldId id="2145706632" r:id="rId38"/>
    <p:sldId id="2145706633" r:id="rId39"/>
    <p:sldId id="2145706640" r:id="rId40"/>
    <p:sldId id="2145706639" r:id="rId41"/>
    <p:sldId id="2145706636" r:id="rId42"/>
    <p:sldId id="2145706613" r:id="rId43"/>
    <p:sldId id="2145706621" r:id="rId44"/>
    <p:sldId id="265" r:id="rId45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0264024-37ED-25F1-063F-4E8A28DE9D8E}" name="Altman, Joan" initials="JA" userId="S::altmaj@wahbexchange.org::a1193ad7-90bf-421d-b015-33d5bb0edb95" providerId="AD"/>
  <p188:author id="{1D432342-EA2E-6457-4804-3304FE9874E4}" name="Thai, Nathaniel J (HCA)" initials="NT" userId="S::nathaniel.thai@hca.wa.gov::85345d20-ec97-42f3-8807-b5c597c69578" providerId="AD"/>
  <p188:author id="{C09A1D45-FF66-1CF1-A037-01BD80AA6C4B}" name="Rivera, Melissa (HCA)" initials="R(" userId="S::melissa.rivera@hca.wa.gov::33d97293-7c55-4ade-8b8e-98addada3647" providerId="AD"/>
  <p188:author id="{269F8F4B-1922-8238-4414-6C2E7FD5F25A}" name="Newman, Katryna (HCA)" initials="NK(" userId="S::katryna.newman@hca.wa.gov::060fede5-2c36-48b5-a755-03d74384eb33" providerId="AD"/>
  <p188:author id="{F6FD2C4C-AAEC-1340-722D-BD8547FF1DD9}" name="Pyrtek, Ariel (HCA)" initials="P(" userId="S::ariel.pyrtek@hca.wa.gov::8576b370-2e54-4ac7-90f6-67cae024aee6" providerId="AD"/>
  <p188:author id="{5DD1794E-7388-DFD4-F4C6-AEDEC03EED41}" name="Arredondo, Genevieve (She/Her)" initials="GA" userId="S::arredg@wahbexchange.org::f64059f7-b353-4821-b68c-bb8bc7db9e69" providerId="AD"/>
  <p188:author id="{6080D963-E38F-8801-96AA-CAF1D106D832}" name="Tunnell, Sarah (HCA)" initials="T(" userId="S::sarah.tunnell@hca.wa.gov::de46d390-c801-4067-a231-fccd27798f70" providerId="AD"/>
  <p188:author id="{7BA7457E-9573-60F4-2012-06EFA731B5BB}" name="Kramer, Karin (HCA)" initials="KK" userId="S::karin.kramer@hca.wa.gov::b8adf302-a4f7-498a-a724-478cdaba26c3" providerId="AD"/>
  <p188:author id="{F3BA3884-1049-7DBB-96D5-619537BA12B0}" name="Jonson, Lisa" initials="LJ" userId="S::jonsol@wahbexchange.org::3bba2cf9-91db-4c0e-8e81-1aa16f4ee14c" providerId="AD"/>
  <p188:author id="{506B628C-AF9A-0E65-3A0B-58BB075A11C2}" name="Janeczko, Rebecca (HCA)" initials="J(" userId="S::rebecca.janeczko@hca.wa.gov::37f6d0f7-7e88-44e2-bf45-a7ca765644ab" providerId="AD"/>
  <p188:author id="{0AC97AA1-EFF3-B7EF-704F-AE533A1641AD}" name="Carrell, Rebecca (HCA)" initials="C(" userId="S::rebecca.carrell@hca.wa.gov::2fb13acc-1ec3-4e10-81d8-66fbec8d0aa8" providerId="AD"/>
  <p188:author id="{0EEA06F4-AC5C-407D-8875-A1815CB1CCE5}" name="Prante, Sheldon (HCA)" initials="SP" userId="S::sheldon.prante@hca.wa.gov::64111158-ced8-41a9-ae3e-3b4aee547546" providerId="AD"/>
  <p188:author id="{724E7AFF-62B4-E3A8-BFB1-03947CD9BA2B}" name="Graff, Christine (HCA)" initials="CG" userId="S::christine.graff@hca.wa.gov::fcb8830b-feef-4d19-a258-e90048d4010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69BAA"/>
    <a:srgbClr val="E5F4FF"/>
    <a:srgbClr val="E6FAEB"/>
    <a:srgbClr val="23AE48"/>
    <a:srgbClr val="925D9C"/>
    <a:srgbClr val="99EBAE"/>
    <a:srgbClr val="509E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E785FC-4558-4C14-ABFB-FDF40824F9CC}" v="63" dt="2025-05-21T19:35:08.5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809" autoAdjust="0"/>
  </p:normalViewPr>
  <p:slideViewPr>
    <p:cSldViewPr snapToGrid="0">
      <p:cViewPr varScale="1">
        <p:scale>
          <a:sx n="86" d="100"/>
          <a:sy n="86" d="100"/>
        </p:scale>
        <p:origin x="15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52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microsoft.com/office/2018/10/relationships/authors" Target="authors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svg"/><Relationship Id="rId1" Type="http://schemas.openxmlformats.org/officeDocument/2006/relationships/image" Target="../media/image67.png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svg"/><Relationship Id="rId1" Type="http://schemas.openxmlformats.org/officeDocument/2006/relationships/image" Target="../media/image67.png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E9BB76-9F3C-4D1F-B2B9-927AA0C99946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8C87341-A42C-4753-B98C-61CE95746C6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/>
            <a:t>Continuing to monitor PY 2025 enrollments</a:t>
          </a:r>
        </a:p>
      </dgm:t>
    </dgm:pt>
    <dgm:pt modelId="{32EE0CD3-2355-44BF-B557-35EE1AE58162}" type="parTrans" cxnId="{5DD9CB5A-5FD0-4C95-BDB8-AEB06A88A26B}">
      <dgm:prSet/>
      <dgm:spPr/>
      <dgm:t>
        <a:bodyPr/>
        <a:lstStyle/>
        <a:p>
          <a:endParaRPr lang="en-US" sz="2400" b="1"/>
        </a:p>
      </dgm:t>
    </dgm:pt>
    <dgm:pt modelId="{CFDF48E5-7E72-4199-8532-A1E2A39502C8}" type="sibTrans" cxnId="{5DD9CB5A-5FD0-4C95-BDB8-AEB06A88A26B}">
      <dgm:prSet/>
      <dgm:spPr/>
      <dgm:t>
        <a:bodyPr/>
        <a:lstStyle/>
        <a:p>
          <a:endParaRPr lang="en-US" sz="2400" b="1"/>
        </a:p>
      </dgm:t>
    </dgm:pt>
    <dgm:pt modelId="{5F6353EC-44FE-4717-B8DE-4CC500AA5BF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/>
            <a:t>Submitting federally required reports</a:t>
          </a:r>
        </a:p>
      </dgm:t>
    </dgm:pt>
    <dgm:pt modelId="{88C57523-1616-407C-BEB9-D4777EFB521E}" type="parTrans" cxnId="{5438CA5F-9CC0-4826-9DB2-E2072C0AE217}">
      <dgm:prSet/>
      <dgm:spPr/>
      <dgm:t>
        <a:bodyPr/>
        <a:lstStyle/>
        <a:p>
          <a:endParaRPr lang="en-US" sz="2400" b="1"/>
        </a:p>
      </dgm:t>
    </dgm:pt>
    <dgm:pt modelId="{0A90344C-8CFB-4110-BC44-1AE279572DEF}" type="sibTrans" cxnId="{5438CA5F-9CC0-4826-9DB2-E2072C0AE217}">
      <dgm:prSet/>
      <dgm:spPr/>
      <dgm:t>
        <a:bodyPr/>
        <a:lstStyle/>
        <a:p>
          <a:endParaRPr lang="en-US" sz="2400" b="1"/>
        </a:p>
      </dgm:t>
    </dgm:pt>
    <dgm:pt modelId="{7E0EB153-124B-4967-83AD-BFDE6027820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/>
            <a:t>Monitoring federal activity related to 1332 waivers</a:t>
          </a:r>
        </a:p>
      </dgm:t>
    </dgm:pt>
    <dgm:pt modelId="{3E6F326F-64E8-4235-8485-B7E7C891E066}" type="parTrans" cxnId="{5881C9A3-1DD1-41F1-8F7A-23B7528D43B4}">
      <dgm:prSet/>
      <dgm:spPr/>
      <dgm:t>
        <a:bodyPr/>
        <a:lstStyle/>
        <a:p>
          <a:endParaRPr lang="en-US" sz="2400" b="1"/>
        </a:p>
      </dgm:t>
    </dgm:pt>
    <dgm:pt modelId="{5D55C86B-8EC0-4DEC-961E-E1371DDB2DED}" type="sibTrans" cxnId="{5881C9A3-1DD1-41F1-8F7A-23B7528D43B4}">
      <dgm:prSet/>
      <dgm:spPr/>
      <dgm:t>
        <a:bodyPr/>
        <a:lstStyle/>
        <a:p>
          <a:endParaRPr lang="en-US" sz="2400" b="1"/>
        </a:p>
      </dgm:t>
    </dgm:pt>
    <dgm:pt modelId="{D23E19A8-17C8-4501-B036-85A220254E8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/>
            <a:t>Preparing for the upcoming open enrollment (OE) period </a:t>
          </a:r>
        </a:p>
      </dgm:t>
    </dgm:pt>
    <dgm:pt modelId="{353A967A-5A43-4BF4-95B4-10DEAB8F8176}" type="parTrans" cxnId="{E0B92C6F-D323-4AA8-94DD-1CCC9F1E6993}">
      <dgm:prSet/>
      <dgm:spPr/>
      <dgm:t>
        <a:bodyPr/>
        <a:lstStyle/>
        <a:p>
          <a:endParaRPr lang="en-US" sz="2400" b="1"/>
        </a:p>
      </dgm:t>
    </dgm:pt>
    <dgm:pt modelId="{DBE5A130-35B2-45A9-AEDF-C7FA40C469D2}" type="sibTrans" cxnId="{E0B92C6F-D323-4AA8-94DD-1CCC9F1E6993}">
      <dgm:prSet/>
      <dgm:spPr/>
      <dgm:t>
        <a:bodyPr/>
        <a:lstStyle/>
        <a:p>
          <a:endParaRPr lang="en-US" sz="2400" b="1"/>
        </a:p>
      </dgm:t>
    </dgm:pt>
    <dgm:pt modelId="{CDFA364D-EA70-4EA1-A62E-F8E60EA62092}" type="pres">
      <dgm:prSet presAssocID="{79E9BB76-9F3C-4D1F-B2B9-927AA0C99946}" presName="root" presStyleCnt="0">
        <dgm:presLayoutVars>
          <dgm:dir/>
          <dgm:resizeHandles val="exact"/>
        </dgm:presLayoutVars>
      </dgm:prSet>
      <dgm:spPr/>
    </dgm:pt>
    <dgm:pt modelId="{851107B2-4BAF-4615-83EF-CCC301156E83}" type="pres">
      <dgm:prSet presAssocID="{78C87341-A42C-4753-B98C-61CE95746C6D}" presName="compNode" presStyleCnt="0"/>
      <dgm:spPr/>
    </dgm:pt>
    <dgm:pt modelId="{B4F4FD55-3CDF-4796-B0AE-3858E26D3FAB}" type="pres">
      <dgm:prSet presAssocID="{78C87341-A42C-4753-B98C-61CE95746C6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D855FE5-AEFF-4C8F-8A01-72C706B613A6}" type="pres">
      <dgm:prSet presAssocID="{78C87341-A42C-4753-B98C-61CE95746C6D}" presName="spaceRect" presStyleCnt="0"/>
      <dgm:spPr/>
    </dgm:pt>
    <dgm:pt modelId="{62EBAF21-41EE-4189-8BFB-43EE1AE11B63}" type="pres">
      <dgm:prSet presAssocID="{78C87341-A42C-4753-B98C-61CE95746C6D}" presName="textRect" presStyleLbl="revTx" presStyleIdx="0" presStyleCnt="4">
        <dgm:presLayoutVars>
          <dgm:chMax val="1"/>
          <dgm:chPref val="1"/>
        </dgm:presLayoutVars>
      </dgm:prSet>
      <dgm:spPr/>
    </dgm:pt>
    <dgm:pt modelId="{A9BC1292-4B7D-4DD2-993C-9E688AB1E36D}" type="pres">
      <dgm:prSet presAssocID="{CFDF48E5-7E72-4199-8532-A1E2A39502C8}" presName="sibTrans" presStyleCnt="0"/>
      <dgm:spPr/>
    </dgm:pt>
    <dgm:pt modelId="{33E9712F-0CA6-48FB-9766-9F185EA69AF9}" type="pres">
      <dgm:prSet presAssocID="{5F6353EC-44FE-4717-B8DE-4CC500AA5BFE}" presName="compNode" presStyleCnt="0"/>
      <dgm:spPr/>
    </dgm:pt>
    <dgm:pt modelId="{F543FA19-89D1-442E-8B6A-ADED3313AA5B}" type="pres">
      <dgm:prSet presAssocID="{5F6353EC-44FE-4717-B8DE-4CC500AA5BF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2034B689-0192-4F4F-9721-5C85E734B75D}" type="pres">
      <dgm:prSet presAssocID="{5F6353EC-44FE-4717-B8DE-4CC500AA5BFE}" presName="spaceRect" presStyleCnt="0"/>
      <dgm:spPr/>
    </dgm:pt>
    <dgm:pt modelId="{05C4DFFF-4E8B-42E2-9AD1-C5CF348ACBBF}" type="pres">
      <dgm:prSet presAssocID="{5F6353EC-44FE-4717-B8DE-4CC500AA5BFE}" presName="textRect" presStyleLbl="revTx" presStyleIdx="1" presStyleCnt="4">
        <dgm:presLayoutVars>
          <dgm:chMax val="1"/>
          <dgm:chPref val="1"/>
        </dgm:presLayoutVars>
      </dgm:prSet>
      <dgm:spPr/>
    </dgm:pt>
    <dgm:pt modelId="{5FC929B7-D8A2-4D56-B898-8B4001B88400}" type="pres">
      <dgm:prSet presAssocID="{0A90344C-8CFB-4110-BC44-1AE279572DEF}" presName="sibTrans" presStyleCnt="0"/>
      <dgm:spPr/>
    </dgm:pt>
    <dgm:pt modelId="{5B41DD5D-5555-475C-A67C-B4BDC05DEEC9}" type="pres">
      <dgm:prSet presAssocID="{7E0EB153-124B-4967-83AD-BFDE6027820F}" presName="compNode" presStyleCnt="0"/>
      <dgm:spPr/>
    </dgm:pt>
    <dgm:pt modelId="{D25FE258-4B08-4B4A-BB02-388CFB769CDB}" type="pres">
      <dgm:prSet presAssocID="{7E0EB153-124B-4967-83AD-BFDE6027820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590319E7-A883-4AEE-B1C2-D991F15AD6C4}" type="pres">
      <dgm:prSet presAssocID="{7E0EB153-124B-4967-83AD-BFDE6027820F}" presName="spaceRect" presStyleCnt="0"/>
      <dgm:spPr/>
    </dgm:pt>
    <dgm:pt modelId="{E7B1BC79-D0C0-435C-841E-3221849FB1C4}" type="pres">
      <dgm:prSet presAssocID="{7E0EB153-124B-4967-83AD-BFDE6027820F}" presName="textRect" presStyleLbl="revTx" presStyleIdx="2" presStyleCnt="4">
        <dgm:presLayoutVars>
          <dgm:chMax val="1"/>
          <dgm:chPref val="1"/>
        </dgm:presLayoutVars>
      </dgm:prSet>
      <dgm:spPr/>
    </dgm:pt>
    <dgm:pt modelId="{950F1015-F371-4CA2-B876-0C5AD9C5EE1E}" type="pres">
      <dgm:prSet presAssocID="{5D55C86B-8EC0-4DEC-961E-E1371DDB2DED}" presName="sibTrans" presStyleCnt="0"/>
      <dgm:spPr/>
    </dgm:pt>
    <dgm:pt modelId="{59BCBEAB-B3C8-42C3-AAFF-94E8F90D2749}" type="pres">
      <dgm:prSet presAssocID="{D23E19A8-17C8-4501-B036-85A220254E83}" presName="compNode" presStyleCnt="0"/>
      <dgm:spPr/>
    </dgm:pt>
    <dgm:pt modelId="{04F1B7D2-9F07-460C-8B3B-5296CC043951}" type="pres">
      <dgm:prSet presAssocID="{D23E19A8-17C8-4501-B036-85A220254E8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A6F35A0C-1AE9-4667-BBBD-68B92F89AF37}" type="pres">
      <dgm:prSet presAssocID="{D23E19A8-17C8-4501-B036-85A220254E83}" presName="spaceRect" presStyleCnt="0"/>
      <dgm:spPr/>
    </dgm:pt>
    <dgm:pt modelId="{49E5559F-28D9-4DCA-8987-E114763BE1BF}" type="pres">
      <dgm:prSet presAssocID="{D23E19A8-17C8-4501-B036-85A220254E8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8A7C2415-40E5-4A84-BA50-4A3D6DC35AD8}" type="presOf" srcId="{78C87341-A42C-4753-B98C-61CE95746C6D}" destId="{62EBAF21-41EE-4189-8BFB-43EE1AE11B63}" srcOrd="0" destOrd="0" presId="urn:microsoft.com/office/officeart/2018/2/layout/IconLabelList"/>
    <dgm:cxn modelId="{2D05753C-B9FC-44B0-971B-2B61C557619E}" type="presOf" srcId="{D23E19A8-17C8-4501-B036-85A220254E83}" destId="{49E5559F-28D9-4DCA-8987-E114763BE1BF}" srcOrd="0" destOrd="0" presId="urn:microsoft.com/office/officeart/2018/2/layout/IconLabelList"/>
    <dgm:cxn modelId="{5438CA5F-9CC0-4826-9DB2-E2072C0AE217}" srcId="{79E9BB76-9F3C-4D1F-B2B9-927AA0C99946}" destId="{5F6353EC-44FE-4717-B8DE-4CC500AA5BFE}" srcOrd="1" destOrd="0" parTransId="{88C57523-1616-407C-BEB9-D4777EFB521E}" sibTransId="{0A90344C-8CFB-4110-BC44-1AE279572DEF}"/>
    <dgm:cxn modelId="{E0B92C6F-D323-4AA8-94DD-1CCC9F1E6993}" srcId="{79E9BB76-9F3C-4D1F-B2B9-927AA0C99946}" destId="{D23E19A8-17C8-4501-B036-85A220254E83}" srcOrd="3" destOrd="0" parTransId="{353A967A-5A43-4BF4-95B4-10DEAB8F8176}" sibTransId="{DBE5A130-35B2-45A9-AEDF-C7FA40C469D2}"/>
    <dgm:cxn modelId="{5DD9CB5A-5FD0-4C95-BDB8-AEB06A88A26B}" srcId="{79E9BB76-9F3C-4D1F-B2B9-927AA0C99946}" destId="{78C87341-A42C-4753-B98C-61CE95746C6D}" srcOrd="0" destOrd="0" parTransId="{32EE0CD3-2355-44BF-B557-35EE1AE58162}" sibTransId="{CFDF48E5-7E72-4199-8532-A1E2A39502C8}"/>
    <dgm:cxn modelId="{5881C9A3-1DD1-41F1-8F7A-23B7528D43B4}" srcId="{79E9BB76-9F3C-4D1F-B2B9-927AA0C99946}" destId="{7E0EB153-124B-4967-83AD-BFDE6027820F}" srcOrd="2" destOrd="0" parTransId="{3E6F326F-64E8-4235-8485-B7E7C891E066}" sibTransId="{5D55C86B-8EC0-4DEC-961E-E1371DDB2DED}"/>
    <dgm:cxn modelId="{DF82F0AA-ACDB-497E-97C8-3DFA1779163F}" type="presOf" srcId="{7E0EB153-124B-4967-83AD-BFDE6027820F}" destId="{E7B1BC79-D0C0-435C-841E-3221849FB1C4}" srcOrd="0" destOrd="0" presId="urn:microsoft.com/office/officeart/2018/2/layout/IconLabelList"/>
    <dgm:cxn modelId="{F80478DB-EEFA-400B-A829-6658A0EF566F}" type="presOf" srcId="{5F6353EC-44FE-4717-B8DE-4CC500AA5BFE}" destId="{05C4DFFF-4E8B-42E2-9AD1-C5CF348ACBBF}" srcOrd="0" destOrd="0" presId="urn:microsoft.com/office/officeart/2018/2/layout/IconLabelList"/>
    <dgm:cxn modelId="{E7A979F7-6E46-4FC9-A114-74309E26EC31}" type="presOf" srcId="{79E9BB76-9F3C-4D1F-B2B9-927AA0C99946}" destId="{CDFA364D-EA70-4EA1-A62E-F8E60EA62092}" srcOrd="0" destOrd="0" presId="urn:microsoft.com/office/officeart/2018/2/layout/IconLabelList"/>
    <dgm:cxn modelId="{775C2950-8891-456F-B171-4EF7DEC38F56}" type="presParOf" srcId="{CDFA364D-EA70-4EA1-A62E-F8E60EA62092}" destId="{851107B2-4BAF-4615-83EF-CCC301156E83}" srcOrd="0" destOrd="0" presId="urn:microsoft.com/office/officeart/2018/2/layout/IconLabelList"/>
    <dgm:cxn modelId="{5EEDDBF4-3C35-4EF5-9432-70F36854F3CF}" type="presParOf" srcId="{851107B2-4BAF-4615-83EF-CCC301156E83}" destId="{B4F4FD55-3CDF-4796-B0AE-3858E26D3FAB}" srcOrd="0" destOrd="0" presId="urn:microsoft.com/office/officeart/2018/2/layout/IconLabelList"/>
    <dgm:cxn modelId="{4C5702A0-E79D-474F-A4A3-3400A697DFAC}" type="presParOf" srcId="{851107B2-4BAF-4615-83EF-CCC301156E83}" destId="{BD855FE5-AEFF-4C8F-8A01-72C706B613A6}" srcOrd="1" destOrd="0" presId="urn:microsoft.com/office/officeart/2018/2/layout/IconLabelList"/>
    <dgm:cxn modelId="{96A923F8-5DB5-4870-9841-B0C510FA9EFE}" type="presParOf" srcId="{851107B2-4BAF-4615-83EF-CCC301156E83}" destId="{62EBAF21-41EE-4189-8BFB-43EE1AE11B63}" srcOrd="2" destOrd="0" presId="urn:microsoft.com/office/officeart/2018/2/layout/IconLabelList"/>
    <dgm:cxn modelId="{A528F3CF-8277-41CB-90AD-00E83F917EF1}" type="presParOf" srcId="{CDFA364D-EA70-4EA1-A62E-F8E60EA62092}" destId="{A9BC1292-4B7D-4DD2-993C-9E688AB1E36D}" srcOrd="1" destOrd="0" presId="urn:microsoft.com/office/officeart/2018/2/layout/IconLabelList"/>
    <dgm:cxn modelId="{EA5182EE-CEC3-4E6A-A18A-88856E44705B}" type="presParOf" srcId="{CDFA364D-EA70-4EA1-A62E-F8E60EA62092}" destId="{33E9712F-0CA6-48FB-9766-9F185EA69AF9}" srcOrd="2" destOrd="0" presId="urn:microsoft.com/office/officeart/2018/2/layout/IconLabelList"/>
    <dgm:cxn modelId="{1B26375C-63F3-4951-B944-A2215D0AA31A}" type="presParOf" srcId="{33E9712F-0CA6-48FB-9766-9F185EA69AF9}" destId="{F543FA19-89D1-442E-8B6A-ADED3313AA5B}" srcOrd="0" destOrd="0" presId="urn:microsoft.com/office/officeart/2018/2/layout/IconLabelList"/>
    <dgm:cxn modelId="{7886ABFB-F616-4514-A807-D0F117489F04}" type="presParOf" srcId="{33E9712F-0CA6-48FB-9766-9F185EA69AF9}" destId="{2034B689-0192-4F4F-9721-5C85E734B75D}" srcOrd="1" destOrd="0" presId="urn:microsoft.com/office/officeart/2018/2/layout/IconLabelList"/>
    <dgm:cxn modelId="{6D527392-4C34-4527-BB99-AC2F5836DC58}" type="presParOf" srcId="{33E9712F-0CA6-48FB-9766-9F185EA69AF9}" destId="{05C4DFFF-4E8B-42E2-9AD1-C5CF348ACBBF}" srcOrd="2" destOrd="0" presId="urn:microsoft.com/office/officeart/2018/2/layout/IconLabelList"/>
    <dgm:cxn modelId="{A0B1D3F2-6079-4F0C-8040-674E5D34F800}" type="presParOf" srcId="{CDFA364D-EA70-4EA1-A62E-F8E60EA62092}" destId="{5FC929B7-D8A2-4D56-B898-8B4001B88400}" srcOrd="3" destOrd="0" presId="urn:microsoft.com/office/officeart/2018/2/layout/IconLabelList"/>
    <dgm:cxn modelId="{1C1C83A9-3AA0-46DD-9775-267BA124B7B4}" type="presParOf" srcId="{CDFA364D-EA70-4EA1-A62E-F8E60EA62092}" destId="{5B41DD5D-5555-475C-A67C-B4BDC05DEEC9}" srcOrd="4" destOrd="0" presId="urn:microsoft.com/office/officeart/2018/2/layout/IconLabelList"/>
    <dgm:cxn modelId="{A44931F0-8FA4-4F24-B6CF-D276A16D7826}" type="presParOf" srcId="{5B41DD5D-5555-475C-A67C-B4BDC05DEEC9}" destId="{D25FE258-4B08-4B4A-BB02-388CFB769CDB}" srcOrd="0" destOrd="0" presId="urn:microsoft.com/office/officeart/2018/2/layout/IconLabelList"/>
    <dgm:cxn modelId="{29CFA9F5-A07B-46D4-B0CA-DC9CE583FF40}" type="presParOf" srcId="{5B41DD5D-5555-475C-A67C-B4BDC05DEEC9}" destId="{590319E7-A883-4AEE-B1C2-D991F15AD6C4}" srcOrd="1" destOrd="0" presId="urn:microsoft.com/office/officeart/2018/2/layout/IconLabelList"/>
    <dgm:cxn modelId="{484426E0-87A9-4D6E-B140-82D6DCCBC308}" type="presParOf" srcId="{5B41DD5D-5555-475C-A67C-B4BDC05DEEC9}" destId="{E7B1BC79-D0C0-435C-841E-3221849FB1C4}" srcOrd="2" destOrd="0" presId="urn:microsoft.com/office/officeart/2018/2/layout/IconLabelList"/>
    <dgm:cxn modelId="{1765D77A-E5CE-4FA9-8AD1-4415E8143B1E}" type="presParOf" srcId="{CDFA364D-EA70-4EA1-A62E-F8E60EA62092}" destId="{950F1015-F371-4CA2-B876-0C5AD9C5EE1E}" srcOrd="5" destOrd="0" presId="urn:microsoft.com/office/officeart/2018/2/layout/IconLabelList"/>
    <dgm:cxn modelId="{E312F886-56FD-4889-BA4F-C3540ED08E01}" type="presParOf" srcId="{CDFA364D-EA70-4EA1-A62E-F8E60EA62092}" destId="{59BCBEAB-B3C8-42C3-AAFF-94E8F90D2749}" srcOrd="6" destOrd="0" presId="urn:microsoft.com/office/officeart/2018/2/layout/IconLabelList"/>
    <dgm:cxn modelId="{E9A1702E-1170-4613-84A2-A8F6A8F90424}" type="presParOf" srcId="{59BCBEAB-B3C8-42C3-AAFF-94E8F90D2749}" destId="{04F1B7D2-9F07-460C-8B3B-5296CC043951}" srcOrd="0" destOrd="0" presId="urn:microsoft.com/office/officeart/2018/2/layout/IconLabelList"/>
    <dgm:cxn modelId="{97C86540-055F-4A34-8E17-A1587CE57EE9}" type="presParOf" srcId="{59BCBEAB-B3C8-42C3-AAFF-94E8F90D2749}" destId="{A6F35A0C-1AE9-4667-BBBD-68B92F89AF37}" srcOrd="1" destOrd="0" presId="urn:microsoft.com/office/officeart/2018/2/layout/IconLabelList"/>
    <dgm:cxn modelId="{0137D7C1-4B6E-4C05-8B1B-74274217CF89}" type="presParOf" srcId="{59BCBEAB-B3C8-42C3-AAFF-94E8F90D2749}" destId="{49E5559F-28D9-4DCA-8987-E114763BE1B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F4FD55-3CDF-4796-B0AE-3858E26D3FAB}">
      <dsp:nvSpPr>
        <dsp:cNvPr id="0" name=""/>
        <dsp:cNvSpPr/>
      </dsp:nvSpPr>
      <dsp:spPr>
        <a:xfrm>
          <a:off x="678094" y="467911"/>
          <a:ext cx="917762" cy="9177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EBAF21-41EE-4189-8BFB-43EE1AE11B63}">
      <dsp:nvSpPr>
        <dsp:cNvPr id="0" name=""/>
        <dsp:cNvSpPr/>
      </dsp:nvSpPr>
      <dsp:spPr>
        <a:xfrm>
          <a:off x="117239" y="1743680"/>
          <a:ext cx="2039471" cy="1109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Continuing to monitor PY 2025 enrollments</a:t>
          </a:r>
        </a:p>
      </dsp:txBody>
      <dsp:txXfrm>
        <a:off x="117239" y="1743680"/>
        <a:ext cx="2039471" cy="1109729"/>
      </dsp:txXfrm>
    </dsp:sp>
    <dsp:sp modelId="{F543FA19-89D1-442E-8B6A-ADED3313AA5B}">
      <dsp:nvSpPr>
        <dsp:cNvPr id="0" name=""/>
        <dsp:cNvSpPr/>
      </dsp:nvSpPr>
      <dsp:spPr>
        <a:xfrm>
          <a:off x="3074473" y="467911"/>
          <a:ext cx="917762" cy="9177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C4DFFF-4E8B-42E2-9AD1-C5CF348ACBBF}">
      <dsp:nvSpPr>
        <dsp:cNvPr id="0" name=""/>
        <dsp:cNvSpPr/>
      </dsp:nvSpPr>
      <dsp:spPr>
        <a:xfrm>
          <a:off x="2513618" y="1743680"/>
          <a:ext cx="2039471" cy="1109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Submitting federally required reports</a:t>
          </a:r>
        </a:p>
      </dsp:txBody>
      <dsp:txXfrm>
        <a:off x="2513618" y="1743680"/>
        <a:ext cx="2039471" cy="1109729"/>
      </dsp:txXfrm>
    </dsp:sp>
    <dsp:sp modelId="{D25FE258-4B08-4B4A-BB02-388CFB769CDB}">
      <dsp:nvSpPr>
        <dsp:cNvPr id="0" name=""/>
        <dsp:cNvSpPr/>
      </dsp:nvSpPr>
      <dsp:spPr>
        <a:xfrm>
          <a:off x="5470852" y="467911"/>
          <a:ext cx="917762" cy="9177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B1BC79-D0C0-435C-841E-3221849FB1C4}">
      <dsp:nvSpPr>
        <dsp:cNvPr id="0" name=""/>
        <dsp:cNvSpPr/>
      </dsp:nvSpPr>
      <dsp:spPr>
        <a:xfrm>
          <a:off x="4909997" y="1743680"/>
          <a:ext cx="2039471" cy="1109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Monitoring federal activity related to 1332 waivers</a:t>
          </a:r>
        </a:p>
      </dsp:txBody>
      <dsp:txXfrm>
        <a:off x="4909997" y="1743680"/>
        <a:ext cx="2039471" cy="1109729"/>
      </dsp:txXfrm>
    </dsp:sp>
    <dsp:sp modelId="{04F1B7D2-9F07-460C-8B3B-5296CC043951}">
      <dsp:nvSpPr>
        <dsp:cNvPr id="0" name=""/>
        <dsp:cNvSpPr/>
      </dsp:nvSpPr>
      <dsp:spPr>
        <a:xfrm>
          <a:off x="7867231" y="467911"/>
          <a:ext cx="917762" cy="91776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E5559F-28D9-4DCA-8987-E114763BE1BF}">
      <dsp:nvSpPr>
        <dsp:cNvPr id="0" name=""/>
        <dsp:cNvSpPr/>
      </dsp:nvSpPr>
      <dsp:spPr>
        <a:xfrm>
          <a:off x="7306376" y="1743680"/>
          <a:ext cx="2039471" cy="1109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Preparing for the upcoming open enrollment (OE) period </a:t>
          </a:r>
        </a:p>
      </dsp:txBody>
      <dsp:txXfrm>
        <a:off x="7306376" y="1743680"/>
        <a:ext cx="2039471" cy="11097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9D47C63-9A13-C651-D18C-BBD52296CA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F60FDD-49C8-B4C9-F87F-9ACCBD2FB7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CC32DA-EF28-4BE0-92BF-2D60EAD119F1}" type="datetimeFigureOut">
              <a:rPr lang="en-US" smtClean="0"/>
              <a:t>5/22/2025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0B29B2-12A6-426C-9AE7-93FB45561F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87BA2-E09F-5F39-A844-BB46BE9944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FB6DC-18B7-40B5-B15A-CCDBD3341B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218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2C61B-21B2-4DA6-B8B3-F76571739C6B}" type="datetimeFigureOut">
              <a:rPr lang="en-US" smtClean="0"/>
              <a:t>5/22/2025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92E0B-5BAA-43B7-8F48-3C44F32B5B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289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C27F2-EBED-41F2-99B0-778A5AFD70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486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Also - tried for pass through funds to </a:t>
            </a:r>
            <a:r>
              <a:rPr lang="en-US" sz="12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enable the state to benefit from any federal savings generated (which would further support state subsidies). Pass through funds not approved – so receive no federal funding in support of the waiver.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D1F1A-8C24-4709-9D1C-EF765B3B8A4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18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A2CB1-C736-AA5A-45B1-90361D736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82C952-8155-6304-81AB-5D418D096A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CA4193-23A3-E728-8608-64599D4003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198AD-7913-3175-EE0D-78F3BA1BC5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C27F2-EBED-41F2-99B0-778A5AFD70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309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Listening sessions – July – Oct 2022</a:t>
            </a:r>
          </a:p>
          <a:p>
            <a:r>
              <a:rPr lang="en-US" dirty="0"/>
              <a:t>Landscape scans – Oct 2022 – March 2023</a:t>
            </a:r>
          </a:p>
          <a:p>
            <a:r>
              <a:rPr lang="en-US" dirty="0"/>
              <a:t>Educational and Outreach campaign – March 2023 – present.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continued Multicultural/Multilingual Media Campaign/VIDA partnership.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C27F2-EBED-41F2-99B0-778A5AFD703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11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87A6D-688C-4036-8DF7-A2C200AB04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100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B91FC-C3B2-41B8-9707-C108E293097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070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13 total CBOs – held events, helped develop materials</a:t>
            </a:r>
          </a:p>
          <a:p>
            <a:r>
              <a:rPr lang="en-US" b="1" dirty="0"/>
              <a:t>Washington West African Center </a:t>
            </a:r>
          </a:p>
          <a:p>
            <a:pPr marL="228600" indent="-228600">
              <a:buAutoNum type="arabicParenR"/>
            </a:pPr>
            <a:r>
              <a:rPr lang="en-US" dirty="0"/>
              <a:t>Held an Insurance Application &amp; Vaccination Clinic on Dec 21</a:t>
            </a:r>
            <a:r>
              <a:rPr lang="en-US" baseline="30000" dirty="0"/>
              <a:t>s--</a:t>
            </a:r>
            <a:r>
              <a:rPr lang="en-US" dirty="0"/>
              <a:t>Event video invite: OUTREACH FOR THE WAWAC INSURANCE APPLICATION AND VACCINATION EVENT ENGLISH – YouTube</a:t>
            </a:r>
          </a:p>
          <a:p>
            <a:pPr marL="0" lvl="0" indent="0">
              <a:buFont typeface="+mj-lt"/>
              <a:buNone/>
            </a:pPr>
            <a:r>
              <a:rPr lang="en-US" dirty="0"/>
              <a:t>2) Created Open Enrollment Videos (in English, French + several African languages): English, French, Fantee, </a:t>
            </a:r>
            <a:r>
              <a:rPr lang="en-US" dirty="0" err="1"/>
              <a:t>Wollof</a:t>
            </a:r>
            <a:r>
              <a:rPr lang="en-US" dirty="0"/>
              <a:t>, Mandinka and Fula</a:t>
            </a:r>
          </a:p>
          <a:p>
            <a:pPr marL="0" lvl="0" indent="0">
              <a:buFont typeface="+mj-lt"/>
              <a:buNone/>
            </a:pPr>
            <a:r>
              <a:rPr lang="en-US" dirty="0"/>
              <a:t>3) Taped a “skit” relaying the importance of health insurance to community members – CBO leaders felt this was a powerful and culturally appropriate way of relaying info</a:t>
            </a:r>
          </a:p>
          <a:p>
            <a:pPr marL="0" lvl="0" indent="0">
              <a:buFont typeface="+mj-lt"/>
              <a:buNone/>
            </a:pPr>
            <a:r>
              <a:rPr lang="en-US" b="1" dirty="0"/>
              <a:t>Oasis </a:t>
            </a:r>
          </a:p>
          <a:p>
            <a:pPr marL="0" lvl="0" indent="0">
              <a:buFont typeface="+mj-lt"/>
              <a:buNone/>
            </a:pPr>
            <a:r>
              <a:rPr lang="en-US" dirty="0"/>
              <a:t>HPF + Health Insurance Literacy Videos in Indigenous Latin American Languages: </a:t>
            </a:r>
            <a:r>
              <a:rPr lang="en-US" dirty="0" err="1"/>
              <a:t>Awakateco</a:t>
            </a:r>
            <a:r>
              <a:rPr lang="en-US" dirty="0"/>
              <a:t>, Mam, Mixteco (from Guerreo &amp; Oaxaca, Mexico)</a:t>
            </a:r>
          </a:p>
          <a:p>
            <a:pPr marL="0" lvl="0" indent="0">
              <a:buFont typeface="+mj-lt"/>
              <a:buNone/>
            </a:pPr>
            <a:r>
              <a:rPr lang="en-US" b="1" dirty="0"/>
              <a:t>Ensemble</a:t>
            </a:r>
          </a:p>
          <a:p>
            <a:pPr marL="0" lvl="0" indent="0">
              <a:buFont typeface="+mj-lt"/>
              <a:buNone/>
            </a:pPr>
            <a:r>
              <a:rPr lang="en-US" dirty="0"/>
              <a:t>Created short videos on Washington Healthplanfinder and open enrollment in Yoruba, Amharic, Lingala, Tigrinya, Arabic, French, Swahili, and Spanish.</a:t>
            </a:r>
          </a:p>
          <a:p>
            <a:pPr marL="0" lvl="0" indent="0">
              <a:buFont typeface="+mj-lt"/>
              <a:buNone/>
            </a:pPr>
            <a:r>
              <a:rPr lang="en-US" b="1" dirty="0"/>
              <a:t>WAISN</a:t>
            </a:r>
          </a:p>
          <a:p>
            <a:pPr marL="0" lvl="0" indent="0">
              <a:buFont typeface="+mj-lt"/>
              <a:buNone/>
            </a:pPr>
            <a:r>
              <a:rPr lang="en-US" dirty="0"/>
              <a:t>DACA Video: https://m.youtube.com/shorts/hujW-qCoIXM</a:t>
            </a:r>
            <a:r>
              <a:rPr lang="en-US" b="1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92E0B-5BAA-43B7-8F48-3C44F32B5B0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4800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7C53F-8D56-4F0F-B049-C39F93102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302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87A6D-688C-4036-8DF7-A2C200AB04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384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92E0B-5BAA-43B7-8F48-3C44F32B5B0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088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BE473-346A-3871-58AF-9BDFAFF13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ADA2AD-B979-8BAA-7DC0-F48B078CB9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286ADA-29CB-B948-83A0-2B0023E444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68730-9E3A-EB45-BB31-93A1FE36F5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C27F2-EBED-41F2-99B0-778A5AFD70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304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DAE2D-6F97-F11B-6C22-62C4D5E89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0BAF27-3CF2-87B0-2514-8B8C9F5EA8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5E7344-0BB7-6CD6-D3D3-1366E2B6A1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How to submit a question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Questions about the content being presented can be entered into the Q&amp;A box throughout the webinar.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9C005-6F7F-FD90-50BE-AD2BC9EE49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C27F2-EBED-41F2-99B0-778A5AFD70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280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C27F2-EBED-41F2-99B0-778A5AFD703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181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92E0B-5BAA-43B7-8F48-3C44F32B5B0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994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F4835-2A45-6B06-DD7E-207D21F22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7CBE41-539B-3866-61C3-327ADBD6EA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FDECDC-423B-D864-D9FC-F857179763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DE07A-3347-E1C1-4B00-F8B71B8379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92E0B-5BAA-43B7-8F48-3C44F32B5B0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565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B0052-D433-AC4E-CC0D-8D0871ECC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C959D0-30A0-44A6-5DDD-9042AEB680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561D6B-DF9C-EB3D-C088-EFCD537EC6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0000"/>
                </a:solidFill>
              </a:rPr>
              <a:t>About 100k uninsured, undocumented folks; ~27% of uninsured pop in WA (372k)  - ties to Jan 2025 uninsured report.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Data source: 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American Community Survey 2023 1-year PUMS with OFM adjustment for Medicaid enrollment.</a:t>
            </a:r>
            <a:r>
              <a:rPr lang="en-US" dirty="0"/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8DE0F-E404-7BD6-122E-DFB0B6A1BD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C27F2-EBED-41F2-99B0-778A5AFD703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364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C301C-CA7F-4119-3E83-45903A2FF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766650-AE93-AE71-9DB3-CC3444ECF8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649FAA-FAAE-DB13-B432-167995DDDF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57314-8E48-206B-394C-E51981F269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7C53F-8D56-4F0F-B049-C39F9310220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990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003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F0AB5D1-9059-428D-ACFC-BA1258997AE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08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3244" y="2152092"/>
            <a:ext cx="7158800" cy="2443401"/>
          </a:xfrm>
        </p:spPr>
        <p:txBody>
          <a:bodyPr anchor="b">
            <a:normAutofit/>
          </a:bodyPr>
          <a:lstStyle>
            <a:lvl1pPr algn="r">
              <a:defRPr lang="en-US" dirty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3244" y="4769708"/>
            <a:ext cx="7158800" cy="1161535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F0AB5D1-9059-428D-ACFC-BA1258997AE0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 rot="10800000">
            <a:off x="6846411" y="4658517"/>
            <a:ext cx="3973989" cy="45720"/>
          </a:xfrm>
          <a:prstGeom prst="rect">
            <a:avLst/>
          </a:prstGeom>
          <a:solidFill>
            <a:srgbClr val="93D5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524" y="5949521"/>
            <a:ext cx="2564231" cy="43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9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12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CB437081-8AA8-40D9-A9ED-43E1BD7584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6"/>
          <a:stretch/>
        </p:blipFill>
        <p:spPr>
          <a:xfrm>
            <a:off x="5567760" y="1454716"/>
            <a:ext cx="6121101" cy="540328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559547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shot_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11564F1-9E87-4E3B-B502-701308A9CD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6612" y="461645"/>
            <a:ext cx="3948112" cy="54197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0275802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06FC63-F710-4B35-9B30-2B21B9936305}"/>
              </a:ext>
            </a:extLst>
          </p:cNvPr>
          <p:cNvSpPr/>
          <p:nvPr userDrawn="1"/>
        </p:nvSpPr>
        <p:spPr>
          <a:xfrm>
            <a:off x="6685280" y="-5080"/>
            <a:ext cx="5506720" cy="22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4444EC-110F-42FA-8EC8-DC05F300E148}"/>
              </a:ext>
            </a:extLst>
          </p:cNvPr>
          <p:cNvSpPr/>
          <p:nvPr userDrawn="1"/>
        </p:nvSpPr>
        <p:spPr>
          <a:xfrm>
            <a:off x="6685280" y="2286001"/>
            <a:ext cx="5506720" cy="2286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1681EA-7FCE-4C2B-BD32-3ACCA6282B1A}"/>
              </a:ext>
            </a:extLst>
          </p:cNvPr>
          <p:cNvSpPr/>
          <p:nvPr userDrawn="1"/>
        </p:nvSpPr>
        <p:spPr>
          <a:xfrm>
            <a:off x="6685280" y="4572000"/>
            <a:ext cx="5506720" cy="228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2665411" cy="1600200"/>
          </a:xfrm>
        </p:spPr>
        <p:txBody>
          <a:bodyPr anchor="t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266541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96386" y="455274"/>
            <a:ext cx="3255208" cy="6402726"/>
          </a:xfrm>
          <a:effectLst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E4C7578-7002-41B3-A501-3E643DB474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85889" y="455274"/>
            <a:ext cx="3847311" cy="1353206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venir LT Std 55 Roman" panose="020B0503020203020204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2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2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A192ED2-A743-474C-AA61-D41AC7E6B7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85889" y="2752397"/>
            <a:ext cx="3847311" cy="1353206"/>
          </a:xfrm>
          <a:noFill/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venir LT Std 55 Roman" panose="020B0503020203020204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2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2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92F72C8-32BE-4065-BE25-FCE802A3779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85889" y="5192332"/>
            <a:ext cx="3847311" cy="1353312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venir LT Std 55 Roman" panose="020B0503020203020204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2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2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2941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2A908B-A7D9-42D1-88EF-828E759E65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127" y="8709"/>
            <a:ext cx="12182302" cy="685254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D227061-211E-4AF9-8D59-097CDEC6ED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09254" y="1914941"/>
            <a:ext cx="9573492" cy="1141764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FAQs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376C534-A670-45E6-99CC-BCE1F48595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09254" y="1603178"/>
            <a:ext cx="9573492" cy="546896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Got questions? We got answers!</a:t>
            </a:r>
          </a:p>
        </p:txBody>
      </p:sp>
    </p:spTree>
    <p:extLst>
      <p:ext uri="{BB962C8B-B14F-4D97-AF65-F5344CB8AC3E}">
        <p14:creationId xmlns:p14="http://schemas.microsoft.com/office/powerpoint/2010/main" val="15960165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E61E5ABF-CCD4-445C-A173-1D60745E6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C3ACA6-7B05-4E07-B62C-83A4C427DB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5731" y="2730533"/>
            <a:ext cx="5480538" cy="13969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E66822-4CBE-440F-8E2F-7664576DF1E5}"/>
              </a:ext>
            </a:extLst>
          </p:cNvPr>
          <p:cNvSpPr txBox="1"/>
          <p:nvPr userDrawn="1"/>
        </p:nvSpPr>
        <p:spPr>
          <a:xfrm>
            <a:off x="373913" y="5632067"/>
            <a:ext cx="11444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u="none" dirty="0">
                <a:solidFill>
                  <a:schemeClr val="bg1"/>
                </a:solidFill>
                <a:latin typeface="Avenir LT Std 55 Roman" panose="020B0503020203020204" pitchFamily="34" charset="0"/>
                <a:cs typeface="Segoe UI Semilight" panose="020B0402040204020203" pitchFamily="34" charset="0"/>
              </a:rPr>
              <a:t>www.waheathplanfinder.org     </a:t>
            </a:r>
            <a:r>
              <a:rPr lang="en-US" sz="1800" dirty="0">
                <a:solidFill>
                  <a:schemeClr val="bg1"/>
                </a:solidFill>
                <a:latin typeface="Avenir LT Std 55 Roman" panose="020B0503020203020204" pitchFamily="34" charset="0"/>
                <a:cs typeface="Segoe UI Semilight" panose="020B0402040204020203" pitchFamily="34" charset="0"/>
              </a:rPr>
              <a:t>|     www.wahbexchange.org     |     1-855-923-4633</a:t>
            </a:r>
          </a:p>
        </p:txBody>
      </p:sp>
    </p:spTree>
    <p:extLst>
      <p:ext uri="{BB962C8B-B14F-4D97-AF65-F5344CB8AC3E}">
        <p14:creationId xmlns:p14="http://schemas.microsoft.com/office/powerpoint/2010/main" val="3156657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9612" y="675249"/>
            <a:ext cx="5036234" cy="283471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9612" y="3602038"/>
            <a:ext cx="503623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F0AB5D1-9059-428D-ACFC-BA1258997AE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305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1586" y="633046"/>
            <a:ext cx="4425697" cy="10576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1586" y="2067951"/>
            <a:ext cx="4425697" cy="40119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1587" y="1877615"/>
            <a:ext cx="4425696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57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4571" y="365125"/>
            <a:ext cx="44256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84571" y="1681163"/>
            <a:ext cx="442569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84571" y="2505075"/>
            <a:ext cx="442569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1587" y="1736936"/>
            <a:ext cx="4425696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95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170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4571" y="625152"/>
            <a:ext cx="4422712" cy="83042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84570" y="1667918"/>
            <a:ext cx="4422713" cy="38184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84570" y="5486400"/>
            <a:ext cx="4422713" cy="5225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1587" y="1539984"/>
            <a:ext cx="4425696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89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9612" y="675249"/>
            <a:ext cx="5036234" cy="283471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9612" y="3602038"/>
            <a:ext cx="503623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F0AB5D1-9059-428D-ACFC-BA1258997AE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3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1586" y="633046"/>
            <a:ext cx="4425697" cy="10576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1586" y="2067951"/>
            <a:ext cx="4425697" cy="40119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1587" y="1877615"/>
            <a:ext cx="4425696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73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4571" y="365125"/>
            <a:ext cx="44256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84571" y="1681163"/>
            <a:ext cx="442569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84571" y="2505075"/>
            <a:ext cx="442569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1587" y="1736936"/>
            <a:ext cx="4425696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42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017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3046" y="1668560"/>
            <a:ext cx="10881360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727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4571" y="625152"/>
            <a:ext cx="4422712" cy="83042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84570" y="1667918"/>
            <a:ext cx="4422713" cy="38184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84570" y="5486400"/>
            <a:ext cx="4422713" cy="5225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1587" y="1539984"/>
            <a:ext cx="4425696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5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9612" y="675249"/>
            <a:ext cx="5036234" cy="283471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9612" y="3602038"/>
            <a:ext cx="503623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F0AB5D1-9059-428D-ACFC-BA1258997AE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321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1586" y="633046"/>
            <a:ext cx="4425697" cy="10576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1586" y="2067951"/>
            <a:ext cx="4425697" cy="40119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1587" y="1877615"/>
            <a:ext cx="4425696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091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4571" y="365125"/>
            <a:ext cx="44256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84571" y="1681163"/>
            <a:ext cx="442569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84571" y="2505075"/>
            <a:ext cx="442569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1587" y="1736936"/>
            <a:ext cx="4425696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723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206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4571" y="625152"/>
            <a:ext cx="4422712" cy="83042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84570" y="1667918"/>
            <a:ext cx="4422713" cy="38184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84570" y="5486400"/>
            <a:ext cx="4422713" cy="5225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1587" y="1539984"/>
            <a:ext cx="4425696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206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9612" y="675249"/>
            <a:ext cx="5036234" cy="283471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9612" y="3602038"/>
            <a:ext cx="503623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F0AB5D1-9059-428D-ACFC-BA1258997AE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010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1586" y="633046"/>
            <a:ext cx="4425697" cy="10576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1586" y="2067951"/>
            <a:ext cx="4425697" cy="40119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1587" y="1877615"/>
            <a:ext cx="4425696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913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4571" y="365125"/>
            <a:ext cx="44256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84571" y="1681163"/>
            <a:ext cx="442569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84571" y="2505075"/>
            <a:ext cx="442569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1587" y="1736936"/>
            <a:ext cx="4425696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58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70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8978" y="1825625"/>
            <a:ext cx="540082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34220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3046" y="1668560"/>
            <a:ext cx="10881360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598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4571" y="625152"/>
            <a:ext cx="4422712" cy="83042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84570" y="1667918"/>
            <a:ext cx="4422713" cy="38184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84570" y="5486400"/>
            <a:ext cx="4422713" cy="5225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1587" y="1539984"/>
            <a:ext cx="4425696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10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9612" y="675249"/>
            <a:ext cx="5036234" cy="283471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9612" y="3602038"/>
            <a:ext cx="503623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F0AB5D1-9059-428D-ACFC-BA1258997AE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719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1586" y="633046"/>
            <a:ext cx="4425697" cy="10576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1586" y="2067951"/>
            <a:ext cx="4425697" cy="40119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1587" y="1877615"/>
            <a:ext cx="4425696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92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4571" y="365125"/>
            <a:ext cx="44256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84571" y="1681163"/>
            <a:ext cx="442569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84571" y="2505075"/>
            <a:ext cx="442569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1587" y="1736936"/>
            <a:ext cx="4425696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465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1056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4571" y="625152"/>
            <a:ext cx="4422712" cy="83042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84570" y="1667918"/>
            <a:ext cx="4422713" cy="38184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84570" y="5486400"/>
            <a:ext cx="4422713" cy="5225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1587" y="1539984"/>
            <a:ext cx="4425696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99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9612" y="675249"/>
            <a:ext cx="5036234" cy="283471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9612" y="3602038"/>
            <a:ext cx="503623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F0AB5D1-9059-428D-ACFC-BA1258997AE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470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1586" y="633046"/>
            <a:ext cx="4425697" cy="10576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1586" y="2067951"/>
            <a:ext cx="4425697" cy="40119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1587" y="1877615"/>
            <a:ext cx="4425696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335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4571" y="365125"/>
            <a:ext cx="44256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84571" y="1681163"/>
            <a:ext cx="442569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84571" y="2505075"/>
            <a:ext cx="442569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1587" y="1736936"/>
            <a:ext cx="4425696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648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1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046" y="1681163"/>
            <a:ext cx="5364529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046" y="2505075"/>
            <a:ext cx="5364529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335172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33517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3046" y="1668560"/>
            <a:ext cx="10881360" cy="4352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18978" y="633046"/>
            <a:ext cx="10888394" cy="10576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66061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4571" y="625152"/>
            <a:ext cx="4422712" cy="83042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84570" y="1667918"/>
            <a:ext cx="4422713" cy="38184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84570" y="5486400"/>
            <a:ext cx="4422713" cy="5225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1587" y="1539984"/>
            <a:ext cx="4425696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703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9612" y="675249"/>
            <a:ext cx="5036234" cy="2834714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9612" y="3699803"/>
            <a:ext cx="5036234" cy="196947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F0AB5D1-9059-428D-ACFC-BA1258997AE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5009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9612" y="633046"/>
            <a:ext cx="5036234" cy="10576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9612" y="2065307"/>
            <a:ext cx="5036234" cy="40145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9612" y="1856234"/>
            <a:ext cx="5074920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367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69612" y="1913209"/>
            <a:ext cx="5036234" cy="70441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69612" y="2645755"/>
            <a:ext cx="5036234" cy="33892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569612" y="633046"/>
            <a:ext cx="5036234" cy="10576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9612" y="1856234"/>
            <a:ext cx="5074920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162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9011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21304" y="987425"/>
            <a:ext cx="443408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4761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9612" y="675249"/>
            <a:ext cx="5036234" cy="2834714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9612" y="3699803"/>
            <a:ext cx="5036234" cy="196947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F0AB5D1-9059-428D-ACFC-BA1258997AE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2065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9612" y="633046"/>
            <a:ext cx="5036234" cy="10576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9612" y="2065307"/>
            <a:ext cx="5036234" cy="40145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9612" y="1856234"/>
            <a:ext cx="5074920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843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69612" y="1913209"/>
            <a:ext cx="5036234" cy="70441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69612" y="2645755"/>
            <a:ext cx="5036234" cy="33892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569612" y="633046"/>
            <a:ext cx="5036234" cy="10576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9612" y="1856234"/>
            <a:ext cx="5074920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216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143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3046" y="1668560"/>
            <a:ext cx="10881360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39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21304" y="987425"/>
            <a:ext cx="443408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4187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9612" y="675249"/>
            <a:ext cx="5036234" cy="2834714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9612" y="3699803"/>
            <a:ext cx="5036234" cy="196947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F0AB5D1-9059-428D-ACFC-BA1258997AE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7364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9612" y="633046"/>
            <a:ext cx="5036234" cy="10576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9612" y="2065307"/>
            <a:ext cx="5036234" cy="40145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9612" y="1856234"/>
            <a:ext cx="5074920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476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69612" y="1913209"/>
            <a:ext cx="5036234" cy="70441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69612" y="2645755"/>
            <a:ext cx="5036234" cy="33892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569612" y="633046"/>
            <a:ext cx="5036234" cy="10576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9612" y="1856234"/>
            <a:ext cx="5074920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83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6440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21304" y="987425"/>
            <a:ext cx="443408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3782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9612" y="675249"/>
            <a:ext cx="5036234" cy="2834714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9612" y="3699803"/>
            <a:ext cx="5036234" cy="196947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F0AB5D1-9059-428D-ACFC-BA1258997AE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2560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9612" y="633046"/>
            <a:ext cx="5036234" cy="10576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9612" y="2065307"/>
            <a:ext cx="5036234" cy="40145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9612" y="1856234"/>
            <a:ext cx="5074920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719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69612" y="1913209"/>
            <a:ext cx="5036234" cy="70441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69612" y="2645755"/>
            <a:ext cx="5036234" cy="33892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569612" y="633046"/>
            <a:ext cx="5036234" cy="10576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9612" y="1856234"/>
            <a:ext cx="5074920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884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604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692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21304" y="987425"/>
            <a:ext cx="443408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8968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9612" y="675249"/>
            <a:ext cx="5036234" cy="2834714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9612" y="3699803"/>
            <a:ext cx="5036234" cy="196947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F0AB5D1-9059-428D-ACFC-BA1258997AE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1516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9612" y="633046"/>
            <a:ext cx="5036234" cy="10576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9612" y="2065307"/>
            <a:ext cx="5036234" cy="40145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9612" y="1856234"/>
            <a:ext cx="5074920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795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69612" y="1913209"/>
            <a:ext cx="5036234" cy="70441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69612" y="2645755"/>
            <a:ext cx="5036234" cy="33892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569612" y="633046"/>
            <a:ext cx="5036234" cy="10576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9612" y="1856234"/>
            <a:ext cx="5074920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234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7663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21304" y="987425"/>
            <a:ext cx="443408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1251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9612" y="675249"/>
            <a:ext cx="5036234" cy="2834714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9612" y="3699803"/>
            <a:ext cx="5036234" cy="196947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F0AB5D1-9059-428D-ACFC-BA1258997AE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3089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9612" y="633046"/>
            <a:ext cx="5036234" cy="10576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9612" y="2065307"/>
            <a:ext cx="5036234" cy="40145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9612" y="1856234"/>
            <a:ext cx="5074920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567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69612" y="1913209"/>
            <a:ext cx="5036234" cy="70441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69612" y="2645755"/>
            <a:ext cx="5036234" cy="33892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569612" y="633046"/>
            <a:ext cx="5036234" cy="10576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9612" y="1856234"/>
            <a:ext cx="5074920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086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728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046" y="703384"/>
            <a:ext cx="4839285" cy="135401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0634" y="987425"/>
            <a:ext cx="556377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3046" y="2321168"/>
            <a:ext cx="4839286" cy="3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3046" y="2113672"/>
            <a:ext cx="4846320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54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21304" y="987425"/>
            <a:ext cx="443408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436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sic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49432" y="974419"/>
            <a:ext cx="9573492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Write your amazing title here.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49432" y="3424214"/>
            <a:ext cx="9573492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10A42BFC-408F-4877-B70D-24BDABFDFF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023" y="5498379"/>
            <a:ext cx="3357953" cy="77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16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6E1EAD5-4AE3-46BA-74B9-F3CFE18C40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73469" y="804301"/>
            <a:ext cx="2103120" cy="210312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2E28762-718B-A512-59E1-810CB466A1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9156" y="804301"/>
            <a:ext cx="4314907" cy="841619"/>
          </a:xfrm>
        </p:spPr>
        <p:txBody>
          <a:bodyPr anchor="t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Presenter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F7800F9-FB21-96F3-F45E-CC5495AE57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9155" y="5446727"/>
            <a:ext cx="2940405" cy="323192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  <a:latin typeface="Avenir LT Std 55 Roman" panose="020B0503020203020204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EE5D56E-61AB-CCA7-6EBD-9064A69EFD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2412" y="5446727"/>
            <a:ext cx="3746548" cy="60697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Avenir LT Std 55 Roman" panose="020B0503020203020204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EMAIL</a:t>
            </a:r>
          </a:p>
          <a:p>
            <a:pPr lvl="0"/>
            <a:r>
              <a:rPr lang="en-US"/>
              <a:t>abc@wahbexchange.org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38AD93C-1A5C-01CC-0228-D5F0EDF485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9155" y="5825799"/>
            <a:ext cx="2940406" cy="323192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  <a:latin typeface="Avenir LT Std 55 Roman" panose="020B0503020203020204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Presenter’s Title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C5AAD8C-B9C8-5CD7-CAE2-D8F23DAA26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9155" y="1768807"/>
            <a:ext cx="2391765" cy="32319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Avenir LT Std 55 Roman" panose="020B0503020203020204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DATE: MM/DD/YY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86B2261-8FD5-F125-4338-C97C173C1E0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98840" y="5446727"/>
            <a:ext cx="2884429" cy="60697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Avenir LT Std 55 Roman" panose="020B0503020203020204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PHONE (OR PRONOUNS)</a:t>
            </a:r>
          </a:p>
          <a:p>
            <a:pPr lvl="0"/>
            <a:r>
              <a:rPr lang="en-US"/>
              <a:t>123-456-7890</a:t>
            </a:r>
          </a:p>
        </p:txBody>
      </p:sp>
    </p:spTree>
    <p:extLst>
      <p:ext uri="{BB962C8B-B14F-4D97-AF65-F5344CB8AC3E}">
        <p14:creationId xmlns:p14="http://schemas.microsoft.com/office/powerpoint/2010/main" val="12080012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itle Slide">
    <p:bg>
      <p:bgPr>
        <a:blipFill dpi="0" rotWithShape="1">
          <a:blip r:embed="rId2">
            <a:lum/>
          </a:blip>
          <a:srcRect/>
          <a:stretch>
            <a:fillRect l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38886" y="1391059"/>
            <a:ext cx="5476974" cy="2351381"/>
          </a:xfrm>
        </p:spPr>
        <p:txBody>
          <a:bodyPr anchor="t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Write your title here.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38885" y="3893269"/>
            <a:ext cx="5476975" cy="1630645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46902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Title Slide">
    <p:bg>
      <p:bgPr>
        <a:blipFill dpi="0" rotWithShape="1">
          <a:blip r:embed="rId2">
            <a:lum/>
          </a:blip>
          <a:srcRect/>
          <a:stretch>
            <a:fillRect l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5352" y="436350"/>
            <a:ext cx="4345758" cy="1870486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Write your title here.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CBC97AB2-4EC3-4230-94BB-BF1A45E15C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79002" y="0"/>
            <a:ext cx="7012998" cy="6858000"/>
          </a:xfrm>
          <a:effectLst>
            <a:outerShdw blurRad="190500" dist="215900" dir="2700000" algn="tl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AC42A4D-49C0-41E5-B475-6C19E34582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5352" y="2412195"/>
            <a:ext cx="4499157" cy="42108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383040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FEBD3-BCDC-4C6B-8D82-680F123FC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15994"/>
            <a:ext cx="10515600" cy="783070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Intro statement.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BE2B0B-37FA-43AE-BB19-B3FB44EDE9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3216275"/>
            <a:ext cx="10515600" cy="168275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Avenir LT Std 55 Roman" panose="020B0503020203020204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>
                <a:solidFill>
                  <a:schemeClr val="accent6"/>
                </a:solidFill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</a:defRPr>
            </a:lvl3pPr>
            <a:lvl4pPr marL="1371600" indent="0">
              <a:buNone/>
              <a:defRPr sz="1200">
                <a:solidFill>
                  <a:schemeClr val="accent6"/>
                </a:solidFill>
              </a:defRPr>
            </a:lvl4pPr>
            <a:lvl5pPr marL="1828800" indent="0">
              <a:buNone/>
              <a:defRPr sz="12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98820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25863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5036" y="804301"/>
            <a:ext cx="4314907" cy="2624700"/>
          </a:xfrm>
        </p:spPr>
        <p:txBody>
          <a:bodyPr anchor="t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Write your section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38741" y="804300"/>
            <a:ext cx="5373693" cy="1756883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  <a:cs typeface="Segoe UI Light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A1D6129-A7A9-4552-8461-024E55DC1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5036" y="3648890"/>
            <a:ext cx="4314907" cy="3209109"/>
          </a:xfrm>
          <a:effectLst>
            <a:outerShdw blurRad="190500" dist="215900" dir="2700000" algn="tl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554580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CCB0C20-40B2-43B6-8B40-F086D7D0E5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3429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Insert background image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32F1E9-4B81-4DFE-9D9D-25E1059A16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860800"/>
            <a:ext cx="5054600" cy="18542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Avenir LT Std 55 Roman" panose="020B0503020203020204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8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Write anything else right here.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A719132-80CD-4D94-8162-9AAC1E61872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359457" y="850900"/>
            <a:ext cx="5130800" cy="5156200"/>
          </a:xfr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6C99D8-10D2-40CA-B6CD-FF2BA10083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4663" y="1522413"/>
            <a:ext cx="4200388" cy="1694873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Write a big header here.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02550E3-E1B8-4CF8-BEF2-C8B074C424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4663" y="3500438"/>
            <a:ext cx="4200388" cy="2214562"/>
          </a:xfrm>
        </p:spPr>
        <p:txBody>
          <a:bodyPr/>
          <a:lstStyle>
            <a:lvl1pPr marL="0" indent="0">
              <a:buNone/>
              <a:defRPr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Add some more flavor to your header here. </a:t>
            </a:r>
          </a:p>
        </p:txBody>
      </p:sp>
    </p:spTree>
    <p:extLst>
      <p:ext uri="{BB962C8B-B14F-4D97-AF65-F5344CB8AC3E}">
        <p14:creationId xmlns:p14="http://schemas.microsoft.com/office/powerpoint/2010/main" val="28735472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har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7E659-40A1-4E01-8A1F-843AD2855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36" y="584258"/>
            <a:ext cx="4118264" cy="2627456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9D66DCA-1F4E-4A70-87F0-A6D22BA7EE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6636" y="3429000"/>
            <a:ext cx="4114800" cy="284474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Avenir LT Std 55 Roman" panose="020B0503020203020204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hart Placeholder 8">
            <a:extLst>
              <a:ext uri="{FF2B5EF4-FFF2-40B4-BE49-F238E27FC236}">
                <a16:creationId xmlns:a16="http://schemas.microsoft.com/office/drawing/2014/main" id="{ADE85249-7356-4DDE-8BFE-8BFC97213AC2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407891" y="2560320"/>
            <a:ext cx="6508750" cy="173736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1" name="Chart Placeholder 8">
            <a:extLst>
              <a:ext uri="{FF2B5EF4-FFF2-40B4-BE49-F238E27FC236}">
                <a16:creationId xmlns:a16="http://schemas.microsoft.com/office/drawing/2014/main" id="{0877FE4F-CC62-489B-ABA9-D838515403FD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5407891" y="4536382"/>
            <a:ext cx="6508750" cy="173736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4" name="Chart Placeholder 8">
            <a:extLst>
              <a:ext uri="{FF2B5EF4-FFF2-40B4-BE49-F238E27FC236}">
                <a16:creationId xmlns:a16="http://schemas.microsoft.com/office/drawing/2014/main" id="{8661381E-4DA0-452B-A15E-7E00F76EC102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407891" y="584258"/>
            <a:ext cx="6508750" cy="173736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40034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046" y="703384"/>
            <a:ext cx="4839285" cy="135401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770" y="2321168"/>
            <a:ext cx="4405562" cy="3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3046" y="2113672"/>
            <a:ext cx="4846320" cy="43527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5943598" y="987425"/>
            <a:ext cx="5570808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686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har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7E659-40A1-4E01-8A1F-843AD2855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36" y="584258"/>
            <a:ext cx="4118264" cy="2627456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9D66DCA-1F4E-4A70-87F0-A6D22BA7EE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7891" y="584258"/>
            <a:ext cx="6508750" cy="173736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Avenir LT Std 55 Roman" panose="020B0503020203020204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hart Placeholder 8">
            <a:extLst>
              <a:ext uri="{FF2B5EF4-FFF2-40B4-BE49-F238E27FC236}">
                <a16:creationId xmlns:a16="http://schemas.microsoft.com/office/drawing/2014/main" id="{ADE85249-7356-4DDE-8BFE-8BFC97213AC2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796636" y="3429000"/>
            <a:ext cx="4118264" cy="284474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838FD99-CE58-456F-94EE-C567BEC021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7891" y="4536382"/>
            <a:ext cx="6508750" cy="173736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Avenir LT Std 55 Roman" panose="020B0503020203020204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A2D0EC0-119F-4407-9DF5-02EEE873B0E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07891" y="2560320"/>
            <a:ext cx="6508750" cy="173736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Avenir LT Std 55 Roman" panose="020B0503020203020204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61837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chec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EE8038B-4448-47F6-BC01-7995600B396C}"/>
              </a:ext>
            </a:extLst>
          </p:cNvPr>
          <p:cNvSpPr/>
          <p:nvPr userDrawn="1"/>
        </p:nvSpPr>
        <p:spPr>
          <a:xfrm>
            <a:off x="601661" y="3429000"/>
            <a:ext cx="3657600" cy="27511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D72050-BBD4-4555-8150-8E384F92F5FF}"/>
              </a:ext>
            </a:extLst>
          </p:cNvPr>
          <p:cNvSpPr/>
          <p:nvPr userDrawn="1"/>
        </p:nvSpPr>
        <p:spPr>
          <a:xfrm>
            <a:off x="7909427" y="3429000"/>
            <a:ext cx="3657600" cy="2755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894BCB-EC2F-4DE5-AFC7-E78FB23E331B}"/>
              </a:ext>
            </a:extLst>
          </p:cNvPr>
          <p:cNvSpPr/>
          <p:nvPr userDrawn="1"/>
        </p:nvSpPr>
        <p:spPr>
          <a:xfrm>
            <a:off x="4260056" y="673100"/>
            <a:ext cx="3654425" cy="27511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4B78821-08FB-41FA-9EB0-BD7C3B34B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4033" y="921908"/>
            <a:ext cx="3007896" cy="1023506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Write your title here.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B594368-39F3-4D34-8546-E9FC43FDBA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84033" y="2066983"/>
            <a:ext cx="3007896" cy="112138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Avenir LT Std 55 Roman" panose="020B0503020203020204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BFB52F4E-C2C3-43A6-B2CB-42B0087A696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256088" y="3419475"/>
            <a:ext cx="3657600" cy="2743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31">
            <a:extLst>
              <a:ext uri="{FF2B5EF4-FFF2-40B4-BE49-F238E27FC236}">
                <a16:creationId xmlns:a16="http://schemas.microsoft.com/office/drawing/2014/main" id="{1938135C-3D0A-47F3-B192-BE22F8C9EB3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96504" y="676275"/>
            <a:ext cx="3657600" cy="2743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31">
            <a:extLst>
              <a:ext uri="{FF2B5EF4-FFF2-40B4-BE49-F238E27FC236}">
                <a16:creationId xmlns:a16="http://schemas.microsoft.com/office/drawing/2014/main" id="{458FB0E5-A55F-4E73-9BA3-70C280066D6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07841" y="682625"/>
            <a:ext cx="3657600" cy="2743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E12A682D-F626-489F-852D-CEF8A2B7D43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4927" y="4834224"/>
            <a:ext cx="3007896" cy="112138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Avenir LT Std 55 Roman" panose="020B0503020203020204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4CCAEB00-52BF-4176-B4F3-B64E0204672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35616" y="4830158"/>
            <a:ext cx="3007896" cy="112138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Avenir LT Std 55 Roman" panose="020B0503020203020204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69E9355F-11A5-4FCC-B589-5CC30401B35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4927" y="3693694"/>
            <a:ext cx="3007896" cy="100410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Avenir LT Std 55 Roman" panose="020B0503020203020204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23E91930-9370-4DD3-9090-1EB86885291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32693" y="3693694"/>
            <a:ext cx="3007896" cy="100410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Avenir LT Std 55 Roman" panose="020B0503020203020204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70304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bg>
      <p:bgPr>
        <a:blipFill dpi="0" rotWithShape="1">
          <a:blip r:embed="rId2">
            <a:lum/>
          </a:blip>
          <a:srcRect/>
          <a:stretch>
            <a:fillRect l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B661FF4-2615-4837-AF59-EB2DF3F74F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3154" y="600892"/>
            <a:ext cx="3806318" cy="5477692"/>
          </a:xfrm>
          <a:effectLst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AD7FDD-6343-40D0-B9E0-DAB7973914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38886" y="1391059"/>
            <a:ext cx="5476974" cy="2351381"/>
          </a:xfrm>
        </p:spPr>
        <p:txBody>
          <a:bodyPr anchor="t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Write your title here.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B11CDC5-BE2E-40DA-9CAE-1A2D4CF2AD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38885" y="3893269"/>
            <a:ext cx="5476975" cy="1630645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551012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9A1CC-D598-4069-B5AB-C2D3719E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19" y="1596449"/>
            <a:ext cx="3042804" cy="783070"/>
          </a:xfrm>
        </p:spPr>
        <p:txBody>
          <a:bodyPr anchor="t">
            <a:no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F18BA59-AA83-4744-A5B9-B64956D341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563" y="2743200"/>
            <a:ext cx="3043237" cy="325278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Avenir LT Std 55 Roman" panose="020B0503020203020204" pitchFamily="34" charset="0"/>
                <a:cs typeface="Segoe UI Light" panose="020B0502040204020203" pitchFamily="34" charset="0"/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Add your detail here.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BFAEE23-5141-4300-BCED-A2BCDADB7A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94213" y="477838"/>
            <a:ext cx="3346450" cy="551815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6F7047D-1902-42C0-AC12-719D4E35A6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75638" y="514350"/>
            <a:ext cx="3502025" cy="2515754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D8EE881B-31A7-4AB2-8ACD-E6AB33C8F5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75638" y="3366077"/>
            <a:ext cx="3502025" cy="2629911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623195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/content fea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0E63E-8026-46ED-9873-0C383F22F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222" y="892486"/>
            <a:ext cx="4258541" cy="1328593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C82AA8E-5FEB-4258-9B26-9E322CCFFE8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909638"/>
            <a:ext cx="4868862" cy="4867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EDF7DF6-B509-4982-8EEA-1A5D3BB2AD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562726"/>
            <a:ext cx="4259263" cy="3214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Avenir LT Std 55 Roman" panose="020B0503020203020204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800">
                <a:solidFill>
                  <a:schemeClr val="accent6"/>
                </a:solidFill>
              </a:defRPr>
            </a:lvl2pPr>
            <a:lvl3pPr marL="914400" indent="0">
              <a:buNone/>
              <a:defRPr sz="1600">
                <a:solidFill>
                  <a:schemeClr val="accent6"/>
                </a:solidFill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55987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hoto and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3469D5-DBE3-4ADD-8985-43AA70A8C1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8" b="37847"/>
          <a:stretch/>
        </p:blipFill>
        <p:spPr>
          <a:xfrm>
            <a:off x="0" y="5213140"/>
            <a:ext cx="12192000" cy="16448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017CED-8605-4A58-A0F9-FBF98F490B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388" y="696812"/>
            <a:ext cx="3493062" cy="783070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Write a title here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57FB0FE-1E6F-4A6F-B81F-6A08BFFFAA9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3113" y="1889761"/>
            <a:ext cx="3030537" cy="49682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your mobile photo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66B5F64C-09DE-461E-8402-EC42C096F8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9389" y="1672389"/>
            <a:ext cx="3493061" cy="279918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Avenir LT Std 55 Roman" panose="020B0503020203020204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800">
                <a:solidFill>
                  <a:schemeClr val="accent6"/>
                </a:solidFill>
              </a:defRPr>
            </a:lvl2pPr>
            <a:lvl3pPr marL="914400" indent="0">
              <a:buNone/>
              <a:defRPr sz="1600">
                <a:solidFill>
                  <a:schemeClr val="accent6"/>
                </a:solidFill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9018D22-85CC-4353-9021-662DC98BDB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209606" y="696812"/>
            <a:ext cx="2436962" cy="84368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venir LT Std 55 Roman" panose="020B0503020203020204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2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2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26">
            <a:extLst>
              <a:ext uri="{FF2B5EF4-FFF2-40B4-BE49-F238E27FC236}">
                <a16:creationId xmlns:a16="http://schemas.microsoft.com/office/drawing/2014/main" id="{FE9645AD-7B1D-4052-94CC-48DD38B89A2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265042" y="1561064"/>
            <a:ext cx="944563" cy="843535"/>
          </a:xfrm>
          <a:noFill/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r>
              <a:rPr lang="en-US" dirty="0"/>
              <a:t>Insert icon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2A11023-683C-4944-BD24-7536E90F17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209606" y="1564563"/>
            <a:ext cx="2436962" cy="840036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venir LT Std 55 Roman" panose="020B0503020203020204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2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2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6">
            <a:extLst>
              <a:ext uri="{FF2B5EF4-FFF2-40B4-BE49-F238E27FC236}">
                <a16:creationId xmlns:a16="http://schemas.microsoft.com/office/drawing/2014/main" id="{DE7E5B02-88FF-4770-9425-65A1FB6459C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65042" y="696813"/>
            <a:ext cx="940909" cy="84297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r>
              <a:rPr lang="en-US" dirty="0"/>
              <a:t>Insert icon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218AC80C-93B7-44AC-BEB8-540DB05AB10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07778" y="2426179"/>
            <a:ext cx="2436962" cy="856524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venir LT Std 55 Roman" panose="020B0503020203020204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2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2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icture Placeholder 26">
            <a:extLst>
              <a:ext uri="{FF2B5EF4-FFF2-40B4-BE49-F238E27FC236}">
                <a16:creationId xmlns:a16="http://schemas.microsoft.com/office/drawing/2014/main" id="{8EF9AB5F-DD88-4431-B045-057D4247832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65043" y="2422102"/>
            <a:ext cx="940908" cy="85652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r>
              <a:rPr lang="en-US" dirty="0"/>
              <a:t>Insert icon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441FFC4-33AD-43E1-9E01-6D849F31F887}"/>
              </a:ext>
            </a:extLst>
          </p:cNvPr>
          <p:cNvCxnSpPr>
            <a:cxnSpLocks/>
          </p:cNvCxnSpPr>
          <p:nvPr userDrawn="1"/>
        </p:nvCxnSpPr>
        <p:spPr>
          <a:xfrm>
            <a:off x="8266488" y="1554062"/>
            <a:ext cx="3380080" cy="700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344E0CA-93FA-462A-90A6-AE0243798F72}"/>
              </a:ext>
            </a:extLst>
          </p:cNvPr>
          <p:cNvCxnSpPr>
            <a:cxnSpLocks/>
          </p:cNvCxnSpPr>
          <p:nvPr userDrawn="1"/>
        </p:nvCxnSpPr>
        <p:spPr>
          <a:xfrm flipV="1">
            <a:off x="8266488" y="2404599"/>
            <a:ext cx="3380080" cy="700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691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mobile sta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5DE7B-5240-44AE-8D74-E2964F739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033" y="735668"/>
            <a:ext cx="2870421" cy="1369818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BE8EA8F-B3B8-4DB4-908C-2EC7F5187D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033" y="3539004"/>
            <a:ext cx="7196317" cy="331899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7D69918-4D97-430B-BFD5-C105FC446A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6674" y="735668"/>
            <a:ext cx="3930676" cy="136981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59B488-FB4A-46BC-96C2-A3AB3D2B2316}"/>
              </a:ext>
            </a:extLst>
          </p:cNvPr>
          <p:cNvSpPr/>
          <p:nvPr userDrawn="1"/>
        </p:nvSpPr>
        <p:spPr>
          <a:xfrm>
            <a:off x="9054353" y="721659"/>
            <a:ext cx="2139576" cy="25603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976402-6521-4D24-BCA9-8D168ABC3072}"/>
              </a:ext>
            </a:extLst>
          </p:cNvPr>
          <p:cNvSpPr/>
          <p:nvPr userDrawn="1"/>
        </p:nvSpPr>
        <p:spPr>
          <a:xfrm>
            <a:off x="9054353" y="3539004"/>
            <a:ext cx="2139576" cy="25603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9EE8F37-B25E-45E1-A028-43A9BA8E26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55100" y="722313"/>
            <a:ext cx="2138363" cy="509587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CD84D39-4E5C-45CC-A52F-B869C10B65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54353" y="3543107"/>
            <a:ext cx="2138363" cy="50958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97F5582-B39A-47CC-BE39-BAA95AF15A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54352" y="1241683"/>
            <a:ext cx="2138363" cy="8799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EC99F8D-2C51-46AB-BD5D-7DDA164558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54352" y="2105486"/>
            <a:ext cx="2138363" cy="11764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Details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42028C5C-574A-49E8-B0AA-3CEF637916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53140" y="4057451"/>
            <a:ext cx="2138363" cy="8799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BC70CE61-97E0-4BD8-A967-A47416C2A8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53140" y="4921254"/>
            <a:ext cx="2138363" cy="11764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Details</a:t>
            </a:r>
          </a:p>
        </p:txBody>
      </p:sp>
    </p:spTree>
    <p:extLst>
      <p:ext uri="{BB962C8B-B14F-4D97-AF65-F5344CB8AC3E}">
        <p14:creationId xmlns:p14="http://schemas.microsoft.com/office/powerpoint/2010/main" val="15998153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0E63E-8026-46ED-9873-0C383F22F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500" y="993776"/>
            <a:ext cx="3747091" cy="1292224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Write about your chart.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EDF7DF6-B509-4982-8EEA-1A5D3BB2AD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731168"/>
            <a:ext cx="3747091" cy="298383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Avenir LT Std 55 Roman" panose="020B0503020203020204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800">
                <a:solidFill>
                  <a:schemeClr val="accent6"/>
                </a:solidFill>
              </a:defRPr>
            </a:lvl2pPr>
            <a:lvl3pPr marL="914400" indent="0">
              <a:buNone/>
              <a:defRPr sz="1600">
                <a:solidFill>
                  <a:schemeClr val="accent6"/>
                </a:solidFill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F978B1F7-0748-4056-B681-170F1943CC7A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5183188" y="993775"/>
            <a:ext cx="6364287" cy="4721225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6578342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0E63E-8026-46ED-9873-0C383F22F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500" y="1643206"/>
            <a:ext cx="3747091" cy="1328593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Write about your chart.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EDF7DF6-B509-4982-8EEA-1A5D3BB2AD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3309939"/>
            <a:ext cx="3747091" cy="240506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Avenir LT Std 55 Roman" panose="020B0503020203020204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800">
                <a:solidFill>
                  <a:schemeClr val="accent6"/>
                </a:solidFill>
              </a:defRPr>
            </a:lvl2pPr>
            <a:lvl3pPr marL="914400" indent="0">
              <a:buNone/>
              <a:defRPr sz="1600">
                <a:solidFill>
                  <a:schemeClr val="accent6"/>
                </a:solidFill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AB1A53C4-32C8-422A-826C-DB82484C76BD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5194133" y="957264"/>
            <a:ext cx="6384925" cy="4757737"/>
          </a:xfrm>
        </p:spPr>
        <p:txBody>
          <a:bodyPr/>
          <a:lstStyle/>
          <a:p>
            <a:r>
              <a:rPr lang="en-US" dirty="0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29731156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AAADA596-98B8-4507-AD61-DB17CFCC9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99"/>
          <a:stretch/>
        </p:blipFill>
        <p:spPr>
          <a:xfrm>
            <a:off x="0" y="0"/>
            <a:ext cx="12192000" cy="15842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DBD428-BBAD-4180-8C0E-7CCB0E38F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87" y="365126"/>
            <a:ext cx="10985363" cy="7830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64780B5B-CE03-4777-B3F2-66118CE48D9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49288" y="2068588"/>
            <a:ext cx="3205162" cy="3205162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9" name="Chart Placeholder 7">
            <a:extLst>
              <a:ext uri="{FF2B5EF4-FFF2-40B4-BE49-F238E27FC236}">
                <a16:creationId xmlns:a16="http://schemas.microsoft.com/office/drawing/2014/main" id="{78F094E1-1F7E-409B-86D6-186F299277A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493419" y="2049778"/>
            <a:ext cx="3205162" cy="3205162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10" name="Chart Placeholder 7">
            <a:extLst>
              <a:ext uri="{FF2B5EF4-FFF2-40B4-BE49-F238E27FC236}">
                <a16:creationId xmlns:a16="http://schemas.microsoft.com/office/drawing/2014/main" id="{2B071510-2324-4028-BDF8-A572726CF46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8337550" y="2068588"/>
            <a:ext cx="3205162" cy="3205162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E27908-C1E6-4702-9596-ED9C91FBCD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9288" y="5434088"/>
            <a:ext cx="3205162" cy="78105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Avenir LT Std 55 Roman" panose="020B0503020203020204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Write something about this chart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A9F49A70-7C53-43B6-A4F5-5C9C431CC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3419" y="5433092"/>
            <a:ext cx="3205162" cy="78105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Avenir LT Std 55 Roman" panose="020B0503020203020204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Write something about this chart here.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E0024468-5112-4677-833F-D70336D2F6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37550" y="5412639"/>
            <a:ext cx="3205162" cy="78105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Avenir LT Std 55 Roman" panose="020B0503020203020204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Write something about this chart here.</a:t>
            </a:r>
          </a:p>
        </p:txBody>
      </p:sp>
    </p:spTree>
    <p:extLst>
      <p:ext uri="{BB962C8B-B14F-4D97-AF65-F5344CB8AC3E}">
        <p14:creationId xmlns:p14="http://schemas.microsoft.com/office/powerpoint/2010/main" val="2689366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4"/>
          </p:nvPr>
        </p:nvSpPr>
        <p:spPr>
          <a:xfrm>
            <a:off x="606638" y="703384"/>
            <a:ext cx="4872727" cy="5157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98" y="703384"/>
            <a:ext cx="5563774" cy="135401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599" y="2321168"/>
            <a:ext cx="5563774" cy="3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F0AB5D1-9059-428D-ACFC-BA1258997A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3598" y="2113672"/>
            <a:ext cx="5577840" cy="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53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(4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B05F1-75EA-4255-86B4-E364BC3F7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78532F-188C-4CF6-BBDE-4A6E920E6B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456752"/>
            <a:ext cx="10515600" cy="85725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accent6"/>
                </a:solidFill>
              </a:defRPr>
            </a:lvl2pPr>
            <a:lvl3pPr marL="914400" indent="0">
              <a:buNone/>
              <a:defRPr sz="1600">
                <a:solidFill>
                  <a:schemeClr val="accent6"/>
                </a:solidFill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Project description here. 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0E4CCD-0F5A-4FAF-9A21-A60B6323173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2644787"/>
            <a:ext cx="2103120" cy="210312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9D0D1F77-5A08-4A55-9D59-497FA300F8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42360" y="2644787"/>
            <a:ext cx="2103120" cy="210312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F846AD93-3485-49B9-8102-A6C3BB051B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50679" y="2644787"/>
            <a:ext cx="2103120" cy="210312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07FE3C-68E4-46D1-8896-F91ABCDC1B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1725" y="5012824"/>
            <a:ext cx="2286000" cy="313752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</a:lstStyle>
          <a:p>
            <a:pPr lvl="0"/>
            <a:r>
              <a:rPr lang="en-US"/>
              <a:t>Name Here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82F801F9-4427-443F-B01A-217CB3253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1724" y="5326576"/>
            <a:ext cx="2286000" cy="633984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latin typeface="Avenir LT Std 35 Light" panose="020B0402020203020204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Role in project.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B16CBFB-17EA-4120-9B19-F0714086E4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27838" y="5012824"/>
            <a:ext cx="2286000" cy="313752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</a:lstStyle>
          <a:p>
            <a:pPr lvl="0"/>
            <a:r>
              <a:rPr lang="en-US"/>
              <a:t>Name Here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00FD00D-8B76-409D-8713-B1A87FDA3F7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27837" y="5326576"/>
            <a:ext cx="2286000" cy="633984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latin typeface="Avenir LT Std 35 Light" panose="020B0402020203020204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Role in project.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735D035-0EA3-4AD1-88BB-7772E8A775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20060" y="5007800"/>
            <a:ext cx="2286000" cy="313752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</a:lstStyle>
          <a:p>
            <a:pPr lvl="0"/>
            <a:r>
              <a:rPr lang="en-US"/>
              <a:t>Name Here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C44B7882-8568-440B-8C4E-C22D92AC8B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20059" y="5321552"/>
            <a:ext cx="2286000" cy="633984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latin typeface="Avenir LT Std 35 Light" panose="020B0402020203020204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Role in project.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AC59F640-CA6F-4B77-B283-16CA3A98BDA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446520" y="2644787"/>
            <a:ext cx="2103120" cy="210312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11B4A95A-7F92-448F-AAE2-2F31EA91CED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73950" y="5007800"/>
            <a:ext cx="2286000" cy="313752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</a:lstStyle>
          <a:p>
            <a:pPr lvl="0"/>
            <a:r>
              <a:rPr lang="en-US"/>
              <a:t>Name Here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02B37AFF-E7C0-42AC-B313-8DBEADE7A80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73949" y="5321552"/>
            <a:ext cx="2286000" cy="633984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latin typeface="Avenir LT Std 35 Light" panose="020B0402020203020204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Role in project.</a:t>
            </a:r>
          </a:p>
        </p:txBody>
      </p:sp>
    </p:spTree>
    <p:extLst>
      <p:ext uri="{BB962C8B-B14F-4D97-AF65-F5344CB8AC3E}">
        <p14:creationId xmlns:p14="http://schemas.microsoft.com/office/powerpoint/2010/main" val="7915892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and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1152-2F43-4C83-8F00-98F1876A2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68188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D0E4C5F-6EAC-4979-893A-95EC4EAF5E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46347" y="342900"/>
            <a:ext cx="2468880" cy="61722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B5AC7D5D-FB69-4D1A-B134-20F40F82F3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92738" y="342900"/>
            <a:ext cx="2468880" cy="61722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1CCE8E-5E10-4D1D-BDFA-FD6AC77E0E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14551"/>
            <a:ext cx="5253038" cy="85725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2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2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035F55D-6389-4D9A-A6D6-90644B831A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82040" y="2982191"/>
            <a:ext cx="4309197" cy="848743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venir LT Std 55 Roman" panose="020B0503020203020204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2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2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Picture Placeholder 26">
            <a:extLst>
              <a:ext uri="{FF2B5EF4-FFF2-40B4-BE49-F238E27FC236}">
                <a16:creationId xmlns:a16="http://schemas.microsoft.com/office/drawing/2014/main" id="{B6C7E6F4-D469-487F-9BF9-75F13EEFC39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37477" y="3847082"/>
            <a:ext cx="944563" cy="841248"/>
          </a:xfrm>
          <a:noFill/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r>
              <a:rPr lang="en-US" dirty="0"/>
              <a:t>Insert icon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FA4BCF9-CBAF-4D3D-900B-7FFF623716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82040" y="3845594"/>
            <a:ext cx="4309197" cy="844224"/>
          </a:xfrm>
          <a:noFill/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venir LT Std 55 Roman" panose="020B0503020203020204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2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2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6">
            <a:extLst>
              <a:ext uri="{FF2B5EF4-FFF2-40B4-BE49-F238E27FC236}">
                <a16:creationId xmlns:a16="http://schemas.microsoft.com/office/drawing/2014/main" id="{D72135A6-114B-4F44-9BB6-9E628740163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36754" y="2982193"/>
            <a:ext cx="944563" cy="843106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r>
              <a:rPr lang="en-US" dirty="0"/>
              <a:t>Insert icon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3433EEA7-1DEE-4906-8467-864ABFFF02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782040" y="4710832"/>
            <a:ext cx="4309197" cy="857250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venir LT Std 55 Roman" panose="020B0503020203020204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2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2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845BEC0-B051-4A3D-94EC-B261795E101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38200" y="4710113"/>
            <a:ext cx="944563" cy="857250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r>
              <a:rPr lang="en-US" dirty="0"/>
              <a:t>Insert icon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29CF8A4-B992-431F-9223-E34B91E9388B}"/>
              </a:ext>
            </a:extLst>
          </p:cNvPr>
          <p:cNvCxnSpPr/>
          <p:nvPr userDrawn="1"/>
        </p:nvCxnSpPr>
        <p:spPr>
          <a:xfrm>
            <a:off x="838200" y="3839441"/>
            <a:ext cx="525303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96F0FBF-A436-4B19-AE3E-D88CFC00C734}"/>
              </a:ext>
            </a:extLst>
          </p:cNvPr>
          <p:cNvCxnSpPr/>
          <p:nvPr userDrawn="1"/>
        </p:nvCxnSpPr>
        <p:spPr>
          <a:xfrm>
            <a:off x="838200" y="4696980"/>
            <a:ext cx="525303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5DBE0D-8882-4F37-9010-67FD547BADE3}"/>
              </a:ext>
            </a:extLst>
          </p:cNvPr>
          <p:cNvCxnSpPr/>
          <p:nvPr userDrawn="1"/>
        </p:nvCxnSpPr>
        <p:spPr>
          <a:xfrm>
            <a:off x="838200" y="2982191"/>
            <a:ext cx="525303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0642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and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99EB1A2-2107-4984-B021-B0597AB113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8" b="37847"/>
          <a:stretch/>
        </p:blipFill>
        <p:spPr>
          <a:xfrm>
            <a:off x="0" y="5213140"/>
            <a:ext cx="12192000" cy="164485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EC58A2E-50AD-4514-A9D3-64F4DF8269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05161"/>
            <a:ext cx="10515600" cy="637839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Write something here.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4048F1-2412-464F-B1B4-1A9525E6C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228904"/>
            <a:ext cx="10515600" cy="8300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accent6"/>
                </a:solidFill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</a:defRPr>
            </a:lvl3pPr>
            <a:lvl4pPr marL="1371600" indent="0">
              <a:buNone/>
              <a:defRPr sz="1200">
                <a:solidFill>
                  <a:schemeClr val="accent6"/>
                </a:solidFill>
              </a:defRPr>
            </a:lvl4pPr>
            <a:lvl5pPr marL="1828800" indent="0">
              <a:buNone/>
              <a:defRPr sz="12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5540D3-C47A-4FC3-962F-F7A7EE95F639}"/>
              </a:ext>
            </a:extLst>
          </p:cNvPr>
          <p:cNvSpPr/>
          <p:nvPr userDrawn="1"/>
        </p:nvSpPr>
        <p:spPr>
          <a:xfrm>
            <a:off x="275359" y="2144806"/>
            <a:ext cx="2743200" cy="3729682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ECFAF1-E26D-4891-9449-89CF4EFF133E}"/>
              </a:ext>
            </a:extLst>
          </p:cNvPr>
          <p:cNvSpPr/>
          <p:nvPr userDrawn="1"/>
        </p:nvSpPr>
        <p:spPr>
          <a:xfrm>
            <a:off x="6189520" y="2144806"/>
            <a:ext cx="2743200" cy="3729682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E88BEE-A73B-47C6-AC49-25B3253A4EC3}"/>
              </a:ext>
            </a:extLst>
          </p:cNvPr>
          <p:cNvSpPr/>
          <p:nvPr userDrawn="1"/>
        </p:nvSpPr>
        <p:spPr>
          <a:xfrm>
            <a:off x="3259282" y="2144806"/>
            <a:ext cx="2743200" cy="3729682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E848D9-C02C-43F1-B62E-CB921D9C235D}"/>
              </a:ext>
            </a:extLst>
          </p:cNvPr>
          <p:cNvSpPr/>
          <p:nvPr userDrawn="1"/>
        </p:nvSpPr>
        <p:spPr>
          <a:xfrm>
            <a:off x="9173441" y="2161818"/>
            <a:ext cx="2743200" cy="3729682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282CB4E-6BE0-4E6F-A249-FD2B11A997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48459" y="2626934"/>
            <a:ext cx="1397000" cy="1382713"/>
          </a:xfr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618B959F-2AEF-47BB-AE0E-D276B0DDAAD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932382" y="2626933"/>
            <a:ext cx="1397000" cy="1382713"/>
          </a:xfr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3BC6C87B-ED33-4432-A473-79F400CBBD8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2620" y="2626932"/>
            <a:ext cx="1397000" cy="1382713"/>
          </a:xfr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95F8540F-33E9-45E3-8280-F1804C231A6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846541" y="2664725"/>
            <a:ext cx="1397000" cy="1382713"/>
          </a:xfr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EB30A32-4E2A-4B5F-A0A7-A72CBA1A00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413" y="4200526"/>
            <a:ext cx="2089150" cy="634100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C2B289C-F1A4-400E-911E-D06B708B14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3413" y="4833938"/>
            <a:ext cx="2089150" cy="69691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Insert other text here.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F7026ACB-E1BA-46C5-AF9B-EE9602A5F9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51561" y="4197075"/>
            <a:ext cx="2089150" cy="634100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42E119BC-6ACD-4F11-8AF6-0AF5A5F4786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59466" y="4833250"/>
            <a:ext cx="2089150" cy="69691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Insert other text here.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7050ECE0-2E32-4AFB-870F-A15A619353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21449" y="4206961"/>
            <a:ext cx="2089150" cy="634100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FA74CE69-CB3C-41D2-9CFE-10B3D937B76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21449" y="4840373"/>
            <a:ext cx="2089150" cy="69691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Insert other text here.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0B33B2AE-59C5-42CF-86DB-D4354A8908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01474" y="4199838"/>
            <a:ext cx="2089150" cy="634100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34" name="Text Placeholder 23">
            <a:extLst>
              <a:ext uri="{FF2B5EF4-FFF2-40B4-BE49-F238E27FC236}">
                <a16:creationId xmlns:a16="http://schemas.microsoft.com/office/drawing/2014/main" id="{451580AF-4839-4977-9911-BD0663CD7A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01474" y="4833250"/>
            <a:ext cx="2089150" cy="69691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Insert other text here.</a:t>
            </a:r>
          </a:p>
        </p:txBody>
      </p:sp>
    </p:spTree>
    <p:extLst>
      <p:ext uri="{BB962C8B-B14F-4D97-AF65-F5344CB8AC3E}">
        <p14:creationId xmlns:p14="http://schemas.microsoft.com/office/powerpoint/2010/main" val="7690403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8427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8124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26BC7F54-A722-4E2C-8284-522BC98608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6A93DE-501C-4507-B196-10490BE62F93}"/>
              </a:ext>
            </a:extLst>
          </p:cNvPr>
          <p:cNvSpPr/>
          <p:nvPr userDrawn="1"/>
        </p:nvSpPr>
        <p:spPr>
          <a:xfrm>
            <a:off x="651711" y="1236689"/>
            <a:ext cx="10898605" cy="43704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397" y="2707678"/>
            <a:ext cx="9605208" cy="78307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16962A3-089C-49DA-B766-D25552C3AB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93396" y="3687576"/>
            <a:ext cx="9605208" cy="1354919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181AA8F-843C-4020-89C6-645CE06622C5}"/>
              </a:ext>
            </a:extLst>
          </p:cNvPr>
          <p:cNvSpPr/>
          <p:nvPr userDrawn="1"/>
        </p:nvSpPr>
        <p:spPr>
          <a:xfrm>
            <a:off x="5398956" y="539646"/>
            <a:ext cx="1394085" cy="139408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26">
            <a:extLst>
              <a:ext uri="{FF2B5EF4-FFF2-40B4-BE49-F238E27FC236}">
                <a16:creationId xmlns:a16="http://schemas.microsoft.com/office/drawing/2014/main" id="{B84A4F42-D872-494D-A5CB-1A6CC1DEAC8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25543" y="815199"/>
            <a:ext cx="940909" cy="842977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</a:t>
            </a:r>
          </a:p>
        </p:txBody>
      </p:sp>
    </p:spTree>
    <p:extLst>
      <p:ext uri="{BB962C8B-B14F-4D97-AF65-F5344CB8AC3E}">
        <p14:creationId xmlns:p14="http://schemas.microsoft.com/office/powerpoint/2010/main" val="5616125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26BC7F54-A722-4E2C-8284-522BC98608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12192001" cy="6858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A6F5D75-2960-44FB-96CC-4BAB13EE8D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30419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26">
            <a:extLst>
              <a:ext uri="{FF2B5EF4-FFF2-40B4-BE49-F238E27FC236}">
                <a16:creationId xmlns:a16="http://schemas.microsoft.com/office/drawing/2014/main" id="{F66F9594-72E5-46F6-8823-661AFD26190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38199" y="2023443"/>
            <a:ext cx="940909" cy="842977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</a:t>
            </a:r>
          </a:p>
        </p:txBody>
      </p:sp>
    </p:spTree>
    <p:extLst>
      <p:ext uri="{BB962C8B-B14F-4D97-AF65-F5344CB8AC3E}">
        <p14:creationId xmlns:p14="http://schemas.microsoft.com/office/powerpoint/2010/main" val="29075903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9472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Us Slide">
    <p:bg>
      <p:bgPr>
        <a:blipFill dpi="0" rotWithShape="1">
          <a:blip r:embed="rId2">
            <a:lum/>
          </a:blip>
          <a:srcRect/>
          <a:stretch>
            <a:fillRect l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A5DCD1A-C408-4113-0195-32197FA34B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480" y="1538819"/>
            <a:ext cx="873383" cy="83354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0E7DF1-52ED-AF6C-55A4-5C066429C4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60246" y="2554379"/>
            <a:ext cx="5476974" cy="701901"/>
          </a:xfrm>
        </p:spPr>
        <p:txBody>
          <a:bodyPr anchor="t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Follow Us!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33588C1-12C9-CF7A-B846-7700D7889F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185" y="3803642"/>
            <a:ext cx="323867" cy="317516"/>
          </a:xfrm>
          <a:prstGeom prst="rect">
            <a:avLst/>
          </a:prstGeom>
        </p:spPr>
      </p:pic>
      <p:pic>
        <p:nvPicPr>
          <p:cNvPr id="10" name="Picture 9" descr="A picture containing text, wheel, gear&#10;&#10;Description automatically generated">
            <a:extLst>
              <a:ext uri="{FF2B5EF4-FFF2-40B4-BE49-F238E27FC236}">
                <a16:creationId xmlns:a16="http://schemas.microsoft.com/office/drawing/2014/main" id="{58C27836-C543-390F-C934-F01261923D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480" y="4685782"/>
            <a:ext cx="317516" cy="317516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D2E9E6E6-FF8C-405E-6A78-D3083B5FD5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185" y="4244712"/>
            <a:ext cx="323867" cy="317516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0AE200E-DDA7-F6FA-D071-5628983A9F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69101" y="3803643"/>
            <a:ext cx="4259263" cy="31751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Avenir LT Std 55 Roman" panose="020B0503020203020204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800">
                <a:solidFill>
                  <a:schemeClr val="accent6"/>
                </a:solidFill>
              </a:defRPr>
            </a:lvl2pPr>
            <a:lvl3pPr marL="914400" indent="0">
              <a:buNone/>
              <a:defRPr sz="1600">
                <a:solidFill>
                  <a:schemeClr val="accent6"/>
                </a:solidFill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761AD2DB-0293-8378-659C-A1CBAE3FD4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69101" y="4244712"/>
            <a:ext cx="4259263" cy="31751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Avenir LT Std 55 Roman" panose="020B0503020203020204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800">
                <a:solidFill>
                  <a:schemeClr val="accent6"/>
                </a:solidFill>
              </a:defRPr>
            </a:lvl2pPr>
            <a:lvl3pPr marL="914400" indent="0">
              <a:buNone/>
              <a:defRPr sz="1600">
                <a:solidFill>
                  <a:schemeClr val="accent6"/>
                </a:solidFill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1B45DC85-23DC-5661-8115-DEE486812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69101" y="4685782"/>
            <a:ext cx="4259263" cy="31751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Avenir LT Std 55 Roman" panose="020B0503020203020204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800">
                <a:solidFill>
                  <a:schemeClr val="accent6"/>
                </a:solidFill>
              </a:defRPr>
            </a:lvl2pPr>
            <a:lvl3pPr marL="914400" indent="0">
              <a:buNone/>
              <a:defRPr sz="1600">
                <a:solidFill>
                  <a:schemeClr val="accent6"/>
                </a:solidFill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2D3A1A8-DA25-FEF9-FCA0-5F4E73B9EB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6" t="28037"/>
          <a:stretch/>
        </p:blipFill>
        <p:spPr>
          <a:xfrm>
            <a:off x="0" y="942541"/>
            <a:ext cx="5450216" cy="591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899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910110AD-2FBD-AA4B-2641-4A556DE480DD}"/>
              </a:ext>
            </a:extLst>
          </p:cNvPr>
          <p:cNvSpPr/>
          <p:nvPr userDrawn="1"/>
        </p:nvSpPr>
        <p:spPr>
          <a:xfrm rot="246285">
            <a:off x="3205092" y="1791821"/>
            <a:ext cx="5781816" cy="5781816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3469D5-DBE3-4ADD-8985-43AA70A8C1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8" b="37847"/>
          <a:stretch/>
        </p:blipFill>
        <p:spPr>
          <a:xfrm>
            <a:off x="0" y="5218456"/>
            <a:ext cx="12192000" cy="16448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F6FCC7-A4BE-BA6A-B5F0-F40250DCED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6" t="805" r="15508" b="3436"/>
          <a:stretch/>
        </p:blipFill>
        <p:spPr>
          <a:xfrm>
            <a:off x="4144145" y="1331053"/>
            <a:ext cx="4047416" cy="6180848"/>
          </a:xfrm>
          <a:prstGeom prst="rect">
            <a:avLst/>
          </a:prstGeom>
        </p:spPr>
      </p:pic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9865DFC7-BE70-321E-5D6F-8E85153BB5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94760" y="2538981"/>
            <a:ext cx="2590413" cy="573653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  <a:latin typeface="+mn-lt"/>
                <a:cs typeface="Segoe UI Light" panose="020B0502040204020203" pitchFamily="34" charset="0"/>
              </a:defRPr>
            </a:lvl1pPr>
            <a:lvl2pPr marL="457200" indent="0">
              <a:buNone/>
              <a:defRPr sz="1800">
                <a:solidFill>
                  <a:schemeClr val="accent6"/>
                </a:solidFill>
              </a:defRPr>
            </a:lvl2pPr>
            <a:lvl3pPr marL="914400" indent="0">
              <a:buNone/>
              <a:defRPr sz="1600">
                <a:solidFill>
                  <a:schemeClr val="accent6"/>
                </a:solidFill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Visit us at</a:t>
            </a:r>
            <a:br>
              <a:rPr lang="en-US"/>
            </a:br>
            <a:r>
              <a:rPr lang="en-US"/>
              <a:t>wahealthplanfinder.org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2ACED5BA-E126-D13C-3045-991D9EA683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174" y="3460010"/>
            <a:ext cx="2042996" cy="805490"/>
          </a:xfrm>
        </p:spPr>
        <p:txBody>
          <a:bodyPr>
            <a:normAutofit/>
          </a:bodyPr>
          <a:lstStyle>
            <a:lvl1pPr marL="0" indent="0">
              <a:buNone/>
              <a:defRPr sz="1800" b="0" baseline="0">
                <a:solidFill>
                  <a:schemeClr val="tx1"/>
                </a:solidFill>
                <a:latin typeface="+mn-lt"/>
                <a:cs typeface="Segoe UI Light" panose="020B0502040204020203" pitchFamily="34" charset="0"/>
              </a:defRPr>
            </a:lvl1pPr>
            <a:lvl2pPr marL="457200" indent="0">
              <a:buNone/>
              <a:defRPr sz="1800">
                <a:solidFill>
                  <a:schemeClr val="accent6"/>
                </a:solidFill>
              </a:defRPr>
            </a:lvl2pPr>
            <a:lvl3pPr marL="914400" indent="0">
              <a:buNone/>
              <a:defRPr sz="1600">
                <a:solidFill>
                  <a:schemeClr val="accent6"/>
                </a:solidFill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vi-VN"/>
              <a:t>Call us at</a:t>
            </a:r>
            <a:br>
              <a:rPr lang="vi-VN"/>
            </a:br>
            <a:r>
              <a:rPr lang="vi-VN"/>
              <a:t>1-855-923-4633</a:t>
            </a:r>
            <a:br>
              <a:rPr lang="vi-VN"/>
            </a:br>
            <a:r>
              <a:rPr lang="vi-VN"/>
              <a:t>1-855-WAFINDER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4C364DD-9CFA-18C4-DAF4-D707299DEA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11317" y="3992027"/>
            <a:ext cx="2078832" cy="57365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Avenir LT Std 55 Roman" panose="020B0503020203020204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800">
                <a:solidFill>
                  <a:schemeClr val="accent6"/>
                </a:solidFill>
              </a:defRPr>
            </a:lvl2pPr>
            <a:lvl3pPr marL="914400" indent="0">
              <a:buNone/>
              <a:defRPr sz="1600">
                <a:solidFill>
                  <a:schemeClr val="accent6"/>
                </a:solidFill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Download the</a:t>
            </a:r>
            <a:br>
              <a:rPr lang="en-US"/>
            </a:br>
            <a:r>
              <a:rPr lang="en-US" err="1"/>
              <a:t>WAPlanfinder</a:t>
            </a:r>
            <a:r>
              <a:rPr lang="en-US"/>
              <a:t> app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3E82F73-7654-461C-96EA-7E0405046982}"/>
              </a:ext>
            </a:extLst>
          </p:cNvPr>
          <p:cNvSpPr/>
          <p:nvPr userDrawn="1"/>
        </p:nvSpPr>
        <p:spPr>
          <a:xfrm>
            <a:off x="2994944" y="3375819"/>
            <a:ext cx="762000" cy="76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8CDBBF3-D77D-1B9C-F2E4-58F2E3D1940D}"/>
              </a:ext>
            </a:extLst>
          </p:cNvPr>
          <p:cNvSpPr/>
          <p:nvPr userDrawn="1"/>
        </p:nvSpPr>
        <p:spPr>
          <a:xfrm>
            <a:off x="7957814" y="2454968"/>
            <a:ext cx="762000" cy="76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ED66000-7444-3F09-9CC2-3B4F9260C290}"/>
              </a:ext>
            </a:extLst>
          </p:cNvPr>
          <p:cNvSpPr/>
          <p:nvPr userDrawn="1"/>
        </p:nvSpPr>
        <p:spPr>
          <a:xfrm>
            <a:off x="8578096" y="3897854"/>
            <a:ext cx="762000" cy="76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C74CF34D-333E-2D5B-577D-8C2CB1508A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147" y="2630811"/>
            <a:ext cx="409334" cy="410315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2983D4DA-94A1-EC4E-F415-D9046173FC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034" y="4002766"/>
            <a:ext cx="326124" cy="552177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E317DB0-34F1-96A7-F241-7D8BF1AA1FB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625" y="3495650"/>
            <a:ext cx="392638" cy="522338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1112173D-54ED-A278-FD6E-A788925D7D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8604" y="529985"/>
            <a:ext cx="5476974" cy="805491"/>
          </a:xfrm>
        </p:spPr>
        <p:txBody>
          <a:bodyPr anchor="t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35764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wmf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wmf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wmf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13" Type="http://schemas.openxmlformats.org/officeDocument/2006/relationships/image" Target="../media/image5.wmf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7.wmf"/><Relationship Id="rId12" Type="http://schemas.openxmlformats.org/officeDocument/2006/relationships/image" Target="../media/image4.wmf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10.xml"/><Relationship Id="rId11" Type="http://schemas.openxmlformats.org/officeDocument/2006/relationships/image" Target="../media/image3.wmf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19.wmf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20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13" Type="http://schemas.openxmlformats.org/officeDocument/2006/relationships/image" Target="../media/image5.wmf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7.wmf"/><Relationship Id="rId12" Type="http://schemas.openxmlformats.org/officeDocument/2006/relationships/image" Target="../media/image4.wmf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11.xml"/><Relationship Id="rId11" Type="http://schemas.openxmlformats.org/officeDocument/2006/relationships/image" Target="../media/image3.wmf"/><Relationship Id="rId5" Type="http://schemas.openxmlformats.org/officeDocument/2006/relationships/slideLayout" Target="../slideLayouts/slideLayout55.xml"/><Relationship Id="rId10" Type="http://schemas.openxmlformats.org/officeDocument/2006/relationships/image" Target="../media/image19.wmf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21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13" Type="http://schemas.openxmlformats.org/officeDocument/2006/relationships/image" Target="../media/image5.wmf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7.wmf"/><Relationship Id="rId12" Type="http://schemas.openxmlformats.org/officeDocument/2006/relationships/image" Target="../media/image4.wmf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12.xml"/><Relationship Id="rId11" Type="http://schemas.openxmlformats.org/officeDocument/2006/relationships/image" Target="../media/image3.wmf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19.wmf"/><Relationship Id="rId4" Type="http://schemas.openxmlformats.org/officeDocument/2006/relationships/slideLayout" Target="../slideLayouts/slideLayout59.xml"/><Relationship Id="rId9" Type="http://schemas.openxmlformats.org/officeDocument/2006/relationships/image" Target="../media/image22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13" Type="http://schemas.openxmlformats.org/officeDocument/2006/relationships/image" Target="../media/image5.wmf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17.wmf"/><Relationship Id="rId12" Type="http://schemas.openxmlformats.org/officeDocument/2006/relationships/image" Target="../media/image4.wmf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theme" Target="../theme/theme13.xml"/><Relationship Id="rId11" Type="http://schemas.openxmlformats.org/officeDocument/2006/relationships/image" Target="../media/image3.wmf"/><Relationship Id="rId5" Type="http://schemas.openxmlformats.org/officeDocument/2006/relationships/slideLayout" Target="../slideLayouts/slideLayout65.xml"/><Relationship Id="rId10" Type="http://schemas.openxmlformats.org/officeDocument/2006/relationships/image" Target="../media/image19.wmf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23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13" Type="http://schemas.openxmlformats.org/officeDocument/2006/relationships/image" Target="../media/image5.wmf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17.wmf"/><Relationship Id="rId12" Type="http://schemas.openxmlformats.org/officeDocument/2006/relationships/image" Target="../media/image4.wmf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theme" Target="../theme/theme14.xml"/><Relationship Id="rId11" Type="http://schemas.openxmlformats.org/officeDocument/2006/relationships/image" Target="../media/image3.wmf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19.wmf"/><Relationship Id="rId4" Type="http://schemas.openxmlformats.org/officeDocument/2006/relationships/slideLayout" Target="../slideLayouts/slideLayout69.xml"/><Relationship Id="rId9" Type="http://schemas.openxmlformats.org/officeDocument/2006/relationships/image" Target="../media/image24.jpeg"/></Relationships>
</file>

<file path=ppt/slideMasters/_rels/slideMaster1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slideLayout" Target="../slideLayouts/slideLayout96.x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3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95.xml"/><Relationship Id="rId33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29" Type="http://schemas.openxmlformats.org/officeDocument/2006/relationships/slideLayout" Target="../slideLayouts/slideLayout99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3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28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3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Relationship Id="rId27" Type="http://schemas.openxmlformats.org/officeDocument/2006/relationships/slideLayout" Target="../slideLayouts/slideLayout97.xml"/><Relationship Id="rId30" Type="http://schemas.openxmlformats.org/officeDocument/2006/relationships/slideLayout" Target="../slideLayouts/slideLayout100.xml"/><Relationship Id="rId35" Type="http://schemas.openxmlformats.org/officeDocument/2006/relationships/theme" Target="../theme/theme15.xml"/><Relationship Id="rId8" Type="http://schemas.openxmlformats.org/officeDocument/2006/relationships/slideLayout" Target="../slideLayouts/slideLayout7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jpeg"/><Relationship Id="rId12" Type="http://schemas.openxmlformats.org/officeDocument/2006/relationships/image" Target="../media/image11.wmf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11" Type="http://schemas.openxmlformats.org/officeDocument/2006/relationships/image" Target="../media/image10.wmf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9.wmf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2.w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jpeg"/><Relationship Id="rId12" Type="http://schemas.openxmlformats.org/officeDocument/2006/relationships/image" Target="../media/image11.wmf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11" Type="http://schemas.openxmlformats.org/officeDocument/2006/relationships/image" Target="../media/image10.wmf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9.wmf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2.w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3.jpeg"/><Relationship Id="rId12" Type="http://schemas.openxmlformats.org/officeDocument/2006/relationships/image" Target="../media/image11.wmf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11" Type="http://schemas.openxmlformats.org/officeDocument/2006/relationships/image" Target="../media/image10.wmf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9.wmf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2.w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4.jpeg"/><Relationship Id="rId12" Type="http://schemas.openxmlformats.org/officeDocument/2006/relationships/image" Target="../media/image11.wmf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6.xml"/><Relationship Id="rId11" Type="http://schemas.openxmlformats.org/officeDocument/2006/relationships/image" Target="../media/image10.wmf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9.wmf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.w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5.jpeg"/><Relationship Id="rId12" Type="http://schemas.openxmlformats.org/officeDocument/2006/relationships/image" Target="../media/image11.wmf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7.xml"/><Relationship Id="rId11" Type="http://schemas.openxmlformats.org/officeDocument/2006/relationships/image" Target="../media/image10.wmf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9.wmf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2.w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6.jpeg"/><Relationship Id="rId12" Type="http://schemas.openxmlformats.org/officeDocument/2006/relationships/image" Target="../media/image11.wmf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8.xml"/><Relationship Id="rId11" Type="http://schemas.openxmlformats.org/officeDocument/2006/relationships/image" Target="../media/image10.wmf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9.wmf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2.w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13" Type="http://schemas.openxmlformats.org/officeDocument/2006/relationships/image" Target="../media/image5.wmf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7.wmf"/><Relationship Id="rId12" Type="http://schemas.openxmlformats.org/officeDocument/2006/relationships/image" Target="../media/image4.wmf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9.xml"/><Relationship Id="rId11" Type="http://schemas.openxmlformats.org/officeDocument/2006/relationships/image" Target="../media/image3.wmf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19.wmf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1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8978" y="633046"/>
            <a:ext cx="10888394" cy="1057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8978" y="1825625"/>
            <a:ext cx="10888394" cy="4254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6508" y="6497329"/>
            <a:ext cx="920262" cy="1678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8F0AB5D1-9059-428D-ACFC-BA1258997AE0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5" name="AutoShape 3"/>
          <p:cNvSpPr>
            <a:spLocks noChangeAspect="1" noChangeArrowheads="1" noTextEdit="1"/>
          </p:cNvSpPr>
          <p:nvPr userDrawn="1"/>
        </p:nvSpPr>
        <p:spPr bwMode="auto">
          <a:xfrm>
            <a:off x="-11113" y="6381750"/>
            <a:ext cx="5486401" cy="5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-11113" y="6381750"/>
            <a:ext cx="1958975" cy="52388"/>
          </a:xfrm>
          <a:prstGeom prst="rect">
            <a:avLst/>
          </a:prstGeom>
          <a:solidFill>
            <a:srgbClr val="F7A8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Rectangle 6"/>
          <p:cNvSpPr>
            <a:spLocks noChangeArrowheads="1"/>
          </p:cNvSpPr>
          <p:nvPr userDrawn="1"/>
        </p:nvSpPr>
        <p:spPr bwMode="auto">
          <a:xfrm>
            <a:off x="1981200" y="6381750"/>
            <a:ext cx="1958975" cy="52388"/>
          </a:xfrm>
          <a:prstGeom prst="rect">
            <a:avLst/>
          </a:prstGeom>
          <a:solidFill>
            <a:srgbClr val="93D5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auto">
          <a:xfrm>
            <a:off x="3973513" y="6381750"/>
            <a:ext cx="979488" cy="523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4984750" y="6381750"/>
            <a:ext cx="490538" cy="523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615" y="6216523"/>
            <a:ext cx="2461249" cy="42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5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000"/>
        </a:spcBef>
        <a:buSzPct val="90000"/>
        <a:buFontTx/>
        <a:buBlip>
          <a:blip r:embed="rId12"/>
        </a:buBlip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31520" indent="-27432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3"/>
        </a:buBlip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90000"/>
        <a:buFontTx/>
        <a:buBlip>
          <a:blip r:embed="rId14"/>
        </a:buBlip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45920" indent="-27432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Tx/>
        <a:buBlip>
          <a:blip r:embed="rId15"/>
        </a:buBlip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11680" indent="-18288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6668086" y="633046"/>
            <a:ext cx="4937760" cy="1057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668086" y="1825625"/>
            <a:ext cx="4937760" cy="4254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146508" y="6497329"/>
            <a:ext cx="920262" cy="1678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8F0AB5D1-9059-428D-ACFC-BA1258997AE0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6" y="6380970"/>
            <a:ext cx="5486400" cy="530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615" y="6216523"/>
            <a:ext cx="2461249" cy="420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176C55-2008-C493-6647-EAFD6DBEE7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" t="49" r="28538" b="-49"/>
          <a:stretch/>
        </p:blipFill>
        <p:spPr>
          <a:xfrm>
            <a:off x="-1209461" y="3347"/>
            <a:ext cx="7318161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66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000"/>
        </a:spcBef>
        <a:buSzPct val="90000"/>
        <a:buFontTx/>
        <a:buBlip>
          <a:blip r:embed="rId10"/>
        </a:buBlip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31520" indent="-27432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1"/>
        </a:buBlip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90000"/>
        <a:buFontTx/>
        <a:buBlip>
          <a:blip r:embed="rId12"/>
        </a:buBlip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45920" indent="-274320" algn="l" defTabSz="914400" rtl="0" eaLnBrk="1" latinLnBrk="0" hangingPunct="1">
        <a:lnSpc>
          <a:spcPct val="90000"/>
        </a:lnSpc>
        <a:spcBef>
          <a:spcPts val="500"/>
        </a:spcBef>
        <a:buSzPct val="90000"/>
        <a:buFontTx/>
        <a:buBlip>
          <a:blip r:embed="rId13"/>
        </a:buBlip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11680" indent="-18288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6668086" y="633046"/>
            <a:ext cx="4937760" cy="1057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668086" y="1825625"/>
            <a:ext cx="4937760" cy="4254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146508" y="6497329"/>
            <a:ext cx="920262" cy="1678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8F0AB5D1-9059-428D-ACFC-BA1258997AE0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6" y="6380970"/>
            <a:ext cx="5486400" cy="530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615" y="6216523"/>
            <a:ext cx="2461249" cy="420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F5389D-E25F-5E40-BB23-7BCDD8B26F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" t="9257" r="42041"/>
          <a:stretch/>
        </p:blipFill>
        <p:spPr>
          <a:xfrm>
            <a:off x="0" y="3347"/>
            <a:ext cx="6096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23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000"/>
        </a:spcBef>
        <a:buSzPct val="90000"/>
        <a:buFontTx/>
        <a:buBlip>
          <a:blip r:embed="rId10"/>
        </a:buBlip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31520" indent="-27432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1"/>
        </a:buBlip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90000"/>
        <a:buFontTx/>
        <a:buBlip>
          <a:blip r:embed="rId12"/>
        </a:buBlip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45920" indent="-274320" algn="l" defTabSz="914400" rtl="0" eaLnBrk="1" latinLnBrk="0" hangingPunct="1">
        <a:lnSpc>
          <a:spcPct val="90000"/>
        </a:lnSpc>
        <a:spcBef>
          <a:spcPts val="500"/>
        </a:spcBef>
        <a:buSzPct val="90000"/>
        <a:buFontTx/>
        <a:buBlip>
          <a:blip r:embed="rId13"/>
        </a:buBlip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11680" indent="-18288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6668086" y="633046"/>
            <a:ext cx="4937760" cy="1057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668086" y="1825625"/>
            <a:ext cx="4937760" cy="4254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146508" y="6497329"/>
            <a:ext cx="920262" cy="1678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8F0AB5D1-9059-428D-ACFC-BA1258997AE0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6" y="6380970"/>
            <a:ext cx="5486400" cy="530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615" y="6216523"/>
            <a:ext cx="2461249" cy="420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C24D5-C6F6-EB83-AB89-9F3C79806E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922" r="43259" b="22"/>
          <a:stretch/>
        </p:blipFill>
        <p:spPr>
          <a:xfrm>
            <a:off x="-11066" y="1673"/>
            <a:ext cx="6107066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78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000"/>
        </a:spcBef>
        <a:buSzPct val="90000"/>
        <a:buFontTx/>
        <a:buBlip>
          <a:blip r:embed="rId10"/>
        </a:buBlip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31520" indent="-27432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1"/>
        </a:buBlip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90000"/>
        <a:buFontTx/>
        <a:buBlip>
          <a:blip r:embed="rId12"/>
        </a:buBlip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45920" indent="-274320" algn="l" defTabSz="914400" rtl="0" eaLnBrk="1" latinLnBrk="0" hangingPunct="1">
        <a:lnSpc>
          <a:spcPct val="90000"/>
        </a:lnSpc>
        <a:spcBef>
          <a:spcPts val="500"/>
        </a:spcBef>
        <a:buSzPct val="90000"/>
        <a:buFontTx/>
        <a:buBlip>
          <a:blip r:embed="rId13"/>
        </a:buBlip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11680" indent="-18288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6668086" y="633046"/>
            <a:ext cx="4937760" cy="1057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668086" y="1825625"/>
            <a:ext cx="4937760" cy="4254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146508" y="6497329"/>
            <a:ext cx="920262" cy="1678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8F0AB5D1-9059-428D-ACFC-BA1258997AE0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6" y="6380970"/>
            <a:ext cx="5486400" cy="530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615" y="6216523"/>
            <a:ext cx="2461249" cy="420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C24D5-C6F6-EB83-AB89-9F3C79806E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2" t="-24" r="31372" b="24"/>
          <a:stretch/>
        </p:blipFill>
        <p:spPr>
          <a:xfrm>
            <a:off x="-11066" y="1673"/>
            <a:ext cx="6107066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1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000"/>
        </a:spcBef>
        <a:buSzPct val="90000"/>
        <a:buFontTx/>
        <a:buBlip>
          <a:blip r:embed="rId10"/>
        </a:buBlip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31520" indent="-27432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1"/>
        </a:buBlip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90000"/>
        <a:buFontTx/>
        <a:buBlip>
          <a:blip r:embed="rId12"/>
        </a:buBlip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45920" indent="-274320" algn="l" defTabSz="914400" rtl="0" eaLnBrk="1" latinLnBrk="0" hangingPunct="1">
        <a:lnSpc>
          <a:spcPct val="90000"/>
        </a:lnSpc>
        <a:spcBef>
          <a:spcPts val="500"/>
        </a:spcBef>
        <a:buSzPct val="90000"/>
        <a:buFontTx/>
        <a:buBlip>
          <a:blip r:embed="rId13"/>
        </a:buBlip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11680" indent="-18288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6668086" y="633046"/>
            <a:ext cx="4937760" cy="1057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668086" y="1825625"/>
            <a:ext cx="4937760" cy="4254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146508" y="6497329"/>
            <a:ext cx="920262" cy="1678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8F0AB5D1-9059-428D-ACFC-BA1258997AE0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6" y="6380970"/>
            <a:ext cx="5486400" cy="530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615" y="6216523"/>
            <a:ext cx="2461249" cy="420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C24D5-C6F6-EB83-AB89-9F3C79806E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4" r="34741"/>
          <a:stretch/>
        </p:blipFill>
        <p:spPr>
          <a:xfrm>
            <a:off x="-11066" y="1673"/>
            <a:ext cx="6107066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05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000"/>
        </a:spcBef>
        <a:buSzPct val="90000"/>
        <a:buFontTx/>
        <a:buBlip>
          <a:blip r:embed="rId10"/>
        </a:buBlip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31520" indent="-27432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1"/>
        </a:buBlip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90000"/>
        <a:buFontTx/>
        <a:buBlip>
          <a:blip r:embed="rId12"/>
        </a:buBlip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45920" indent="-274320" algn="l" defTabSz="914400" rtl="0" eaLnBrk="1" latinLnBrk="0" hangingPunct="1">
        <a:lnSpc>
          <a:spcPct val="90000"/>
        </a:lnSpc>
        <a:spcBef>
          <a:spcPts val="500"/>
        </a:spcBef>
        <a:buSzPct val="90000"/>
        <a:buFontTx/>
        <a:buBlip>
          <a:blip r:embed="rId13"/>
        </a:buBlip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11680" indent="-18288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3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00200"/>
            <a:ext cx="10515600" cy="4576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755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06" r:id="rId22"/>
    <p:sldLayoutId id="2147483807" r:id="rId23"/>
    <p:sldLayoutId id="2147483808" r:id="rId24"/>
    <p:sldLayoutId id="2147483809" r:id="rId25"/>
    <p:sldLayoutId id="2147483810" r:id="rId26"/>
    <p:sldLayoutId id="2147483811" r:id="rId27"/>
    <p:sldLayoutId id="2147483812" r:id="rId28"/>
    <p:sldLayoutId id="2147483813" r:id="rId29"/>
    <p:sldLayoutId id="2147483814" r:id="rId30"/>
    <p:sldLayoutId id="2147483815" r:id="rId31"/>
    <p:sldLayoutId id="2147483816" r:id="rId32"/>
    <p:sldLayoutId id="2147483817" r:id="rId33"/>
    <p:sldLayoutId id="2147483818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LT Std 55 Roman" panose="020B0503020203020204" pitchFamily="34" charset="0"/>
          <a:ea typeface="+mn-ea"/>
          <a:cs typeface="Segoe UI Semilight" panose="020B04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LT Std 55 Roman" panose="020B050302020302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venir LT Std 55 Roman" panose="020B050302020302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venir LT Std 55 Roman" panose="020B050302020302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venir LT Std 55 Roman" panose="020B050302020302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3788" y="633046"/>
            <a:ext cx="9978773" cy="1057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3788" y="1825629"/>
            <a:ext cx="9978773" cy="4254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6513" y="6497329"/>
            <a:ext cx="920263" cy="1678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8F0AB5D1-9059-428D-ACFC-BA1258997AE0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5" name="AutoShape 3"/>
          <p:cNvSpPr>
            <a:spLocks noChangeAspect="1" noChangeArrowheads="1" noTextEdit="1"/>
          </p:cNvSpPr>
          <p:nvPr userDrawn="1"/>
        </p:nvSpPr>
        <p:spPr bwMode="auto">
          <a:xfrm>
            <a:off x="-11113" y="6381750"/>
            <a:ext cx="5486401" cy="5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8730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Segoe UI Semibold" panose="020B0702040204020203" pitchFamily="34" charset="0"/>
          <a:ea typeface="+mj-ea"/>
          <a:cs typeface="Segoe UI Semibold" panose="020B0702040204020203" pitchFamily="34" charset="0"/>
        </a:defRPr>
      </a:lvl1pPr>
    </p:titleStyle>
    <p:bodyStyle>
      <a:lvl1pPr marL="274306" indent="-274306" algn="l" defTabSz="914354" rtl="0" eaLnBrk="1" latinLnBrk="0" hangingPunct="1">
        <a:lnSpc>
          <a:spcPct val="90000"/>
        </a:lnSpc>
        <a:spcBef>
          <a:spcPts val="1000"/>
        </a:spcBef>
        <a:buSzPct val="90000"/>
        <a:buFontTx/>
        <a:buBlip>
          <a:blip r:embed="rId3"/>
        </a:buBlip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31484" indent="-274306" algn="l" defTabSz="914354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4"/>
        </a:buBlip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SzPct val="90000"/>
        <a:buFontTx/>
        <a:buBlip>
          <a:blip r:embed="rId5"/>
        </a:buBlip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45838" indent="-274306" algn="l" defTabSz="914354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Tx/>
        <a:buBlip>
          <a:blip r:embed="rId6"/>
        </a:buBlip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11580" indent="-182870" algn="l" defTabSz="914354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C4C54C-B6EE-623E-C4E0-878FFE813C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0" t="3807" b="216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8588" y="633046"/>
            <a:ext cx="4378784" cy="1057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8588" y="1825625"/>
            <a:ext cx="4378784" cy="4254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6508" y="6497329"/>
            <a:ext cx="920262" cy="1678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8F0AB5D1-9059-428D-ACFC-BA1258997AE0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778" y="6214835"/>
            <a:ext cx="2461249" cy="42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36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000"/>
        </a:spcBef>
        <a:buSzPct val="90000"/>
        <a:buFontTx/>
        <a:buBlip>
          <a:blip r:embed="rId9"/>
        </a:buBlip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31520" indent="-27432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0"/>
        </a:buBlip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90000"/>
        <a:buFontTx/>
        <a:buBlip>
          <a:blip r:embed="rId11"/>
        </a:buBlip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45920" indent="-27432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Tx/>
        <a:buBlip>
          <a:blip r:embed="rId12"/>
        </a:buBlip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11680" indent="-18288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89113F-5E4F-BF24-07BE-73A365ED873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4" b="7874"/>
          <a:stretch/>
        </p:blipFill>
        <p:spPr>
          <a:xfrm>
            <a:off x="0" y="12699"/>
            <a:ext cx="12209877" cy="68580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8588" y="633046"/>
            <a:ext cx="4378784" cy="1057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8588" y="1825625"/>
            <a:ext cx="4378784" cy="4254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6508" y="6497329"/>
            <a:ext cx="920262" cy="1678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8F0AB5D1-9059-428D-ACFC-BA1258997AE0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778" y="6214835"/>
            <a:ext cx="2461249" cy="42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000"/>
        </a:spcBef>
        <a:buSzPct val="90000"/>
        <a:buFontTx/>
        <a:buBlip>
          <a:blip r:embed="rId9"/>
        </a:buBlip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31520" indent="-27432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0"/>
        </a:buBlip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90000"/>
        <a:buFontTx/>
        <a:buBlip>
          <a:blip r:embed="rId11"/>
        </a:buBlip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45920" indent="-27432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Tx/>
        <a:buBlip>
          <a:blip r:embed="rId12"/>
        </a:buBlip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11680" indent="-18288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F516AD-1101-D004-96E7-20B30C37C9C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0" b="7830"/>
          <a:stretch/>
        </p:blipFill>
        <p:spPr>
          <a:xfrm>
            <a:off x="-2215" y="0"/>
            <a:ext cx="12194215" cy="685632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8588" y="633046"/>
            <a:ext cx="4378784" cy="1057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8588" y="1825625"/>
            <a:ext cx="4378784" cy="4254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6508" y="6497329"/>
            <a:ext cx="920262" cy="1678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8F0AB5D1-9059-428D-ACFC-BA1258997AE0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778" y="6214835"/>
            <a:ext cx="2461249" cy="42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39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000"/>
        </a:spcBef>
        <a:buSzPct val="90000"/>
        <a:buFontTx/>
        <a:buBlip>
          <a:blip r:embed="rId9"/>
        </a:buBlip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31520" indent="-27432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0"/>
        </a:buBlip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90000"/>
        <a:buFontTx/>
        <a:buBlip>
          <a:blip r:embed="rId11"/>
        </a:buBlip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45920" indent="-27432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Tx/>
        <a:buBlip>
          <a:blip r:embed="rId12"/>
        </a:buBlip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11680" indent="-18288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0AC82E-48FD-2449-09B1-734DF89DBDC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8588" y="633046"/>
            <a:ext cx="4378784" cy="1057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8588" y="1825625"/>
            <a:ext cx="4378784" cy="4254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6508" y="6497329"/>
            <a:ext cx="920262" cy="1678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8F0AB5D1-9059-428D-ACFC-BA1258997AE0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778" y="6214835"/>
            <a:ext cx="2461249" cy="42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9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000"/>
        </a:spcBef>
        <a:buSzPct val="90000"/>
        <a:buFontTx/>
        <a:buBlip>
          <a:blip r:embed="rId9"/>
        </a:buBlip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31520" indent="-27432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0"/>
        </a:buBlip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90000"/>
        <a:buFontTx/>
        <a:buBlip>
          <a:blip r:embed="rId11"/>
        </a:buBlip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45920" indent="-27432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Tx/>
        <a:buBlip>
          <a:blip r:embed="rId12"/>
        </a:buBlip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11680" indent="-18288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0AC82E-48FD-2449-09B1-734DF89DBDC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4" b="7734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8588" y="633046"/>
            <a:ext cx="4378784" cy="1057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8588" y="1825625"/>
            <a:ext cx="4378784" cy="4254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6508" y="6497329"/>
            <a:ext cx="920262" cy="1678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8F0AB5D1-9059-428D-ACFC-BA1258997AE0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778" y="6214835"/>
            <a:ext cx="2461249" cy="42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33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000"/>
        </a:spcBef>
        <a:buSzPct val="90000"/>
        <a:buFontTx/>
        <a:buBlip>
          <a:blip r:embed="rId9"/>
        </a:buBlip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31520" indent="-27432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0"/>
        </a:buBlip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90000"/>
        <a:buFontTx/>
        <a:buBlip>
          <a:blip r:embed="rId11"/>
        </a:buBlip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45920" indent="-27432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Tx/>
        <a:buBlip>
          <a:blip r:embed="rId12"/>
        </a:buBlip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11680" indent="-18288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0AC82E-48FD-2449-09B1-734DF89DBDC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1" b="7221"/>
          <a:stretch/>
        </p:blipFill>
        <p:spPr>
          <a:xfrm>
            <a:off x="0" y="-96113"/>
            <a:ext cx="12192000" cy="69541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8588" y="633046"/>
            <a:ext cx="4378784" cy="1057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8588" y="1825625"/>
            <a:ext cx="4378784" cy="4254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6508" y="6497329"/>
            <a:ext cx="920262" cy="1678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8F0AB5D1-9059-428D-ACFC-BA1258997AE0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778" y="6214835"/>
            <a:ext cx="2461249" cy="42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69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000"/>
        </a:spcBef>
        <a:buSzPct val="90000"/>
        <a:buFontTx/>
        <a:buBlip>
          <a:blip r:embed="rId9"/>
        </a:buBlip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31520" indent="-27432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0"/>
        </a:buBlip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90000"/>
        <a:buFontTx/>
        <a:buBlip>
          <a:blip r:embed="rId11"/>
        </a:buBlip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45920" indent="-27432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Tx/>
        <a:buBlip>
          <a:blip r:embed="rId12"/>
        </a:buBlip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11680" indent="-18288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6668086" y="633046"/>
            <a:ext cx="4937760" cy="1057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668086" y="1825625"/>
            <a:ext cx="4937760" cy="4254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146508" y="6497329"/>
            <a:ext cx="920262" cy="1678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8F0AB5D1-9059-428D-ACFC-BA1258997AE0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6" y="6380970"/>
            <a:ext cx="5486400" cy="530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615" y="6216523"/>
            <a:ext cx="2461249" cy="420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BB02EF-D404-5227-06D4-E345175169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5" r="31017"/>
          <a:stretch/>
        </p:blipFill>
        <p:spPr>
          <a:xfrm>
            <a:off x="3002" y="0"/>
            <a:ext cx="6092998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07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000"/>
        </a:spcBef>
        <a:buSzPct val="90000"/>
        <a:buFontTx/>
        <a:buBlip>
          <a:blip r:embed="rId10"/>
        </a:buBlip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31520" indent="-27432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1"/>
        </a:buBlip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90000"/>
        <a:buFontTx/>
        <a:buBlip>
          <a:blip r:embed="rId12"/>
        </a:buBlip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45920" indent="-274320" algn="l" defTabSz="914400" rtl="0" eaLnBrk="1" latinLnBrk="0" hangingPunct="1">
        <a:lnSpc>
          <a:spcPct val="90000"/>
        </a:lnSpc>
        <a:spcBef>
          <a:spcPts val="500"/>
        </a:spcBef>
        <a:buSzPct val="90000"/>
        <a:buFontTx/>
        <a:buBlip>
          <a:blip r:embed="rId13"/>
        </a:buBlip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11680" indent="-18288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1.xml"/><Relationship Id="rId4" Type="http://schemas.openxmlformats.org/officeDocument/2006/relationships/image" Target="../media/image4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8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2.xml"/><Relationship Id="rId5" Type="http://schemas.openxmlformats.org/officeDocument/2006/relationships/hyperlink" Target="https://www.wahbexchange.org/event/052225-1332-public-forum/" TargetMode="External"/><Relationship Id="rId4" Type="http://schemas.openxmlformats.org/officeDocument/2006/relationships/hyperlink" Target="https://www.wahbexchange.org/about-the-exchange/what-is-the-exchange/legislation/1332-waiver-information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WA1332@wahbexchange.org" TargetMode="External"/><Relationship Id="rId1" Type="http://schemas.openxmlformats.org/officeDocument/2006/relationships/slideLayout" Target="../slideLayouts/slideLayout7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3.xml"/><Relationship Id="rId4" Type="http://schemas.openxmlformats.org/officeDocument/2006/relationships/hyperlink" Target="mailto:WA1332@wahbexchange.or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1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5.xml"/><Relationship Id="rId4" Type="http://schemas.openxmlformats.org/officeDocument/2006/relationships/hyperlink" Target="mailto:joan.altman@wahbexchange.or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6.xml"/><Relationship Id="rId5" Type="http://schemas.openxmlformats.org/officeDocument/2006/relationships/hyperlink" Target="https://ofm.wa.gov/sites/default/files/public/dataresearch/researchbriefs/brief112.pdf" TargetMode="Externa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FFA4E-5B41-4BDA-A31C-CAB7AC37F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147" y="587153"/>
            <a:ext cx="6175006" cy="1756883"/>
          </a:xfrm>
        </p:spPr>
        <p:txBody>
          <a:bodyPr/>
          <a:lstStyle/>
          <a:p>
            <a:r>
              <a:rPr lang="en-US" dirty="0"/>
              <a:t>Welcome!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5631CAF-5768-4742-BB22-4974F808DCB2}"/>
              </a:ext>
            </a:extLst>
          </p:cNvPr>
          <p:cNvSpPr txBox="1">
            <a:spLocks/>
          </p:cNvSpPr>
          <p:nvPr/>
        </p:nvSpPr>
        <p:spPr>
          <a:xfrm>
            <a:off x="1032146" y="1873189"/>
            <a:ext cx="6070111" cy="44249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venir LT Std 55 Roman" panose="020B0503020203020204" pitchFamily="34" charset="0"/>
                <a:ea typeface="+mn-ea"/>
                <a:cs typeface="Segoe UI Semilight" panose="020B04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venir LT Std 55 Roman" panose="020B0503020203020204" pitchFamily="34" charset="0"/>
                <a:ea typeface="+mn-ea"/>
                <a:cs typeface="Segoe UI Semilight" panose="020B04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venir LT Std 55 Roman" panose="020B0503020203020204" pitchFamily="34" charset="0"/>
                <a:ea typeface="+mn-ea"/>
                <a:cs typeface="Segoe UI Semilight" panose="020B04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venir LT Std 55 Roman" panose="020B0503020203020204" pitchFamily="34" charset="0"/>
                <a:ea typeface="+mn-ea"/>
                <a:cs typeface="Segoe UI Semilight" panose="020B0402040204020203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venir LT Std 35 Light" panose="020B0402020203020204" pitchFamily="34" charset="0"/>
              <a:ea typeface="+mn-ea"/>
              <a:cs typeface="Segoe UI Light" panose="020B0502040204020203" pitchFamily="34" charset="0"/>
            </a:endParaRPr>
          </a:p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venir LT Std 35 Light" panose="020B0402020203020204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9B1EF4-7709-FDB3-8F8E-8A63B4816209}"/>
              </a:ext>
            </a:extLst>
          </p:cNvPr>
          <p:cNvSpPr txBox="1">
            <a:spLocks/>
          </p:cNvSpPr>
          <p:nvPr/>
        </p:nvSpPr>
        <p:spPr>
          <a:xfrm>
            <a:off x="1032146" y="1567323"/>
            <a:ext cx="6222511" cy="47308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venir LT Std 55 Roman" panose="020B0503020203020204" pitchFamily="34" charset="0"/>
                <a:ea typeface="+mn-ea"/>
                <a:cs typeface="Segoe UI Semilight" panose="020B04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venir LT Std 55 Roman" panose="020B0503020203020204" pitchFamily="34" charset="0"/>
                <a:ea typeface="+mn-ea"/>
                <a:cs typeface="Segoe UI Semilight" panose="020B04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venir LT Std 55 Roman" panose="020B0503020203020204" pitchFamily="34" charset="0"/>
                <a:ea typeface="+mn-ea"/>
                <a:cs typeface="Segoe UI Semilight" panose="020B04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venir LT Std 55 Roman" panose="020B0503020203020204" pitchFamily="34" charset="0"/>
                <a:ea typeface="+mn-ea"/>
                <a:cs typeface="Segoe UI Semilight" panose="020B0402040204020203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ea typeface="+mn-ea"/>
                <a:cs typeface="Segoe UI Light"/>
              </a:rPr>
              <a:t>Today’s live meeting includes closed captions available in Chinese (Simplified), English, Korean, Russian, Spanish, Ukrainian and Vietnamese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ea typeface="+mn-ea"/>
                <a:cs typeface="Segoe UI Light"/>
              </a:rPr>
              <a:t>To turn on live captions and subtitles, select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ea typeface="+mn-ea"/>
                <a:cs typeface="Segoe UI Light"/>
              </a:rPr>
              <a:t>Captions/Subtitles 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ea typeface="+mn-ea"/>
                <a:cs typeface="Segoe UI Light"/>
              </a:rPr>
              <a:t>button in your video controls.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ea typeface="+mn-ea"/>
                <a:cs typeface="Segoe UI Light"/>
              </a:rPr>
              <a:t>To change the caption language, select the Settings gear icon, then select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ea typeface="+mn-ea"/>
                <a:cs typeface="Segoe UI Light"/>
              </a:rPr>
              <a:t>Captions/Subtitles Settings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ea typeface="+mn-ea"/>
                <a:cs typeface="Segoe UI Light"/>
              </a:rPr>
              <a:t>, and choose the language you want.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venir LT Std 55 Roman"/>
              <a:ea typeface="+mn-ea"/>
              <a:cs typeface="Segoe UI Ligh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846C1C-7387-44B7-813F-958652A30596}"/>
              </a:ext>
            </a:extLst>
          </p:cNvPr>
          <p:cNvGrpSpPr/>
          <p:nvPr/>
        </p:nvGrpSpPr>
        <p:grpSpPr>
          <a:xfrm>
            <a:off x="7486367" y="3675540"/>
            <a:ext cx="4518836" cy="2622623"/>
            <a:chOff x="7144970" y="1555566"/>
            <a:chExt cx="5263492" cy="3787294"/>
          </a:xfrm>
        </p:grpSpPr>
        <p:pic>
          <p:nvPicPr>
            <p:cNvPr id="9" name="Picture 8" descr="Captions settings menu">
              <a:extLst>
                <a:ext uri="{FF2B5EF4-FFF2-40B4-BE49-F238E27FC236}">
                  <a16:creationId xmlns:a16="http://schemas.microsoft.com/office/drawing/2014/main" id="{5A90ABCB-0C56-45FA-962F-88EF14F793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970" y="1555566"/>
              <a:ext cx="5263492" cy="3787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Arrow: Up 9">
              <a:extLst>
                <a:ext uri="{FF2B5EF4-FFF2-40B4-BE49-F238E27FC236}">
                  <a16:creationId xmlns:a16="http://schemas.microsoft.com/office/drawing/2014/main" id="{0480DE4D-E989-49F5-A641-A41CD2E469A5}"/>
                </a:ext>
              </a:extLst>
            </p:cNvPr>
            <p:cNvSpPr/>
            <p:nvPr/>
          </p:nvSpPr>
          <p:spPr>
            <a:xfrm rot="10800000">
              <a:off x="10738886" y="3969433"/>
              <a:ext cx="414670" cy="485213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B05122E-C583-4299-B9A8-C0E26BFF5CBA}"/>
              </a:ext>
            </a:extLst>
          </p:cNvPr>
          <p:cNvGrpSpPr/>
          <p:nvPr/>
        </p:nvGrpSpPr>
        <p:grpSpPr>
          <a:xfrm>
            <a:off x="7486366" y="687671"/>
            <a:ext cx="4518836" cy="2711147"/>
            <a:chOff x="7687339" y="1168512"/>
            <a:chExt cx="4104167" cy="2557924"/>
          </a:xfrm>
        </p:grpSpPr>
        <p:pic>
          <p:nvPicPr>
            <p:cNvPr id="7" name="Picture 6" descr="Captions settings menu">
              <a:extLst>
                <a:ext uri="{FF2B5EF4-FFF2-40B4-BE49-F238E27FC236}">
                  <a16:creationId xmlns:a16="http://schemas.microsoft.com/office/drawing/2014/main" id="{97A1F13B-8E50-497E-B261-532C2C2494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7339" y="1168512"/>
              <a:ext cx="4104167" cy="2557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Arrow: Up 7">
              <a:extLst>
                <a:ext uri="{FF2B5EF4-FFF2-40B4-BE49-F238E27FC236}">
                  <a16:creationId xmlns:a16="http://schemas.microsoft.com/office/drawing/2014/main" id="{783787E8-0891-4108-9427-BA4C1BB71F31}"/>
                </a:ext>
              </a:extLst>
            </p:cNvPr>
            <p:cNvSpPr/>
            <p:nvPr/>
          </p:nvSpPr>
          <p:spPr>
            <a:xfrm rot="10800000">
              <a:off x="10166331" y="2788895"/>
              <a:ext cx="323336" cy="327711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57857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CF805-88DD-DEC4-6D49-87110810D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8005B58-B8EF-C855-2C5A-37CC9BE87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12" y="-693733"/>
            <a:ext cx="11340531" cy="756035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B25419C-BE02-3A8D-6879-228905CB0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253" y="1156856"/>
            <a:ext cx="5506747" cy="550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3C35BC-3470-D8C5-782B-52DE745C6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17" y="153100"/>
            <a:ext cx="11279774" cy="631761"/>
          </a:xfrm>
        </p:spPr>
        <p:txBody>
          <a:bodyPr anchor="t">
            <a:normAutofit/>
          </a:bodyPr>
          <a:lstStyle/>
          <a:p>
            <a:r>
              <a:rPr lang="en-US" sz="3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Qualified Health and Dental Plan Expansion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B50F1-A236-F422-0FF3-3F754DF08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68716" y="1069574"/>
            <a:ext cx="4901075" cy="509492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Washington applied for its first 1332 Waiver on May 13, 2022. It was approved Dec. 9, 2022, for a five-year period — 2024 through 2028.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 first-in-kind waiver allows </a:t>
            </a:r>
            <a:r>
              <a:rPr lang="en-US" sz="1800" dirty="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Washington residents, regardless of immigration status,</a:t>
            </a:r>
            <a:r>
              <a:rPr lang="en-US" sz="18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to purchase</a:t>
            </a:r>
            <a:r>
              <a:rPr lang="en-US" sz="1800" dirty="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health and dental coverage through Washington Healthplanfinder.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 section of the ACA preventing people who are undocumented from accessing federal premium tax credits and cost sharing reductions </a:t>
            </a:r>
            <a:r>
              <a:rPr lang="en-US" sz="1800" u="sng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could not</a:t>
            </a:r>
            <a:r>
              <a:rPr lang="en-US" sz="18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be waived.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Additional privacy protections were negotiated.</a:t>
            </a:r>
          </a:p>
          <a:p>
            <a:pPr>
              <a:spcAft>
                <a:spcPts val="1200"/>
              </a:spcAft>
            </a:pPr>
            <a:r>
              <a:rPr lang="en-US" sz="1800" dirty="0">
                <a:effectLst/>
              </a:rPr>
              <a:t>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757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CB691-2660-40A6-B7CF-410DF5D59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827" y="356622"/>
            <a:ext cx="11058437" cy="78307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Privacy considerations</a:t>
            </a:r>
            <a:endParaRPr lang="en-US" sz="3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1F06A8-DB49-A174-18F9-A4683F51C434}"/>
              </a:ext>
            </a:extLst>
          </p:cNvPr>
          <p:cNvGrpSpPr/>
          <p:nvPr/>
        </p:nvGrpSpPr>
        <p:grpSpPr>
          <a:xfrm>
            <a:off x="547713" y="1178276"/>
            <a:ext cx="11527745" cy="5222523"/>
            <a:chOff x="547713" y="1184582"/>
            <a:chExt cx="11527745" cy="522252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F57772D-1218-2DB9-1717-2630F111674E}"/>
                </a:ext>
              </a:extLst>
            </p:cNvPr>
            <p:cNvSpPr/>
            <p:nvPr/>
          </p:nvSpPr>
          <p:spPr>
            <a:xfrm>
              <a:off x="554019" y="1184582"/>
              <a:ext cx="11521439" cy="432714"/>
            </a:xfrm>
            <a:custGeom>
              <a:avLst/>
              <a:gdLst>
                <a:gd name="connsiteX0" fmla="*/ 0 w 11521439"/>
                <a:gd name="connsiteY0" fmla="*/ 72120 h 432714"/>
                <a:gd name="connsiteX1" fmla="*/ 72120 w 11521439"/>
                <a:gd name="connsiteY1" fmla="*/ 0 h 432714"/>
                <a:gd name="connsiteX2" fmla="*/ 11449319 w 11521439"/>
                <a:gd name="connsiteY2" fmla="*/ 0 h 432714"/>
                <a:gd name="connsiteX3" fmla="*/ 11521439 w 11521439"/>
                <a:gd name="connsiteY3" fmla="*/ 72120 h 432714"/>
                <a:gd name="connsiteX4" fmla="*/ 11521439 w 11521439"/>
                <a:gd name="connsiteY4" fmla="*/ 360594 h 432714"/>
                <a:gd name="connsiteX5" fmla="*/ 11449319 w 11521439"/>
                <a:gd name="connsiteY5" fmla="*/ 432714 h 432714"/>
                <a:gd name="connsiteX6" fmla="*/ 72120 w 11521439"/>
                <a:gd name="connsiteY6" fmla="*/ 432714 h 432714"/>
                <a:gd name="connsiteX7" fmla="*/ 0 w 11521439"/>
                <a:gd name="connsiteY7" fmla="*/ 360594 h 432714"/>
                <a:gd name="connsiteX8" fmla="*/ 0 w 11521439"/>
                <a:gd name="connsiteY8" fmla="*/ 72120 h 43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1439" h="432714">
                  <a:moveTo>
                    <a:pt x="0" y="72120"/>
                  </a:moveTo>
                  <a:cubicBezTo>
                    <a:pt x="0" y="32289"/>
                    <a:pt x="32289" y="0"/>
                    <a:pt x="72120" y="0"/>
                  </a:cubicBezTo>
                  <a:lnTo>
                    <a:pt x="11449319" y="0"/>
                  </a:lnTo>
                  <a:cubicBezTo>
                    <a:pt x="11489150" y="0"/>
                    <a:pt x="11521439" y="32289"/>
                    <a:pt x="11521439" y="72120"/>
                  </a:cubicBezTo>
                  <a:lnTo>
                    <a:pt x="11521439" y="360594"/>
                  </a:lnTo>
                  <a:cubicBezTo>
                    <a:pt x="11521439" y="400425"/>
                    <a:pt x="11489150" y="432714"/>
                    <a:pt x="11449319" y="432714"/>
                  </a:cubicBezTo>
                  <a:lnTo>
                    <a:pt x="72120" y="432714"/>
                  </a:lnTo>
                  <a:cubicBezTo>
                    <a:pt x="32289" y="432714"/>
                    <a:pt x="0" y="400425"/>
                    <a:pt x="0" y="360594"/>
                  </a:cubicBezTo>
                  <a:lnTo>
                    <a:pt x="0" y="7212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083" tIns="82083" rIns="82083" bIns="82083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strike="noStrike" kern="1200" spc="-50" baseline="0" dirty="0">
                  <a:solidFill>
                    <a:srgbClr val="000000"/>
                  </a:solidFill>
                </a:rPr>
                <a:t>Privacy considerations were top-of-mind when the 1332 Waiver was being developed and submitted </a:t>
              </a:r>
              <a:endParaRPr lang="en-US" sz="1600" strike="noStrike" kern="1200" spc="-50" baseline="0" dirty="0">
                <a:solidFill>
                  <a:srgbClr val="000000"/>
                </a:solidFill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F818557-B1EC-CCB0-E9CE-DDEC5436EF3E}"/>
                </a:ext>
              </a:extLst>
            </p:cNvPr>
            <p:cNvSpPr/>
            <p:nvPr/>
          </p:nvSpPr>
          <p:spPr>
            <a:xfrm>
              <a:off x="554019" y="1724613"/>
              <a:ext cx="11521439" cy="1660245"/>
            </a:xfrm>
            <a:custGeom>
              <a:avLst/>
              <a:gdLst>
                <a:gd name="connsiteX0" fmla="*/ 0 w 11521439"/>
                <a:gd name="connsiteY0" fmla="*/ 0 h 1809180"/>
                <a:gd name="connsiteX1" fmla="*/ 11521439 w 11521439"/>
                <a:gd name="connsiteY1" fmla="*/ 0 h 1809180"/>
                <a:gd name="connsiteX2" fmla="*/ 11521439 w 11521439"/>
                <a:gd name="connsiteY2" fmla="*/ 1809180 h 1809180"/>
                <a:gd name="connsiteX3" fmla="*/ 0 w 11521439"/>
                <a:gd name="connsiteY3" fmla="*/ 1809180 h 1809180"/>
                <a:gd name="connsiteX4" fmla="*/ 0 w 11521439"/>
                <a:gd name="connsiteY4" fmla="*/ 0 h 1809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21439" h="1809180">
                  <a:moveTo>
                    <a:pt x="0" y="0"/>
                  </a:moveTo>
                  <a:lnTo>
                    <a:pt x="11521439" y="0"/>
                  </a:lnTo>
                  <a:lnTo>
                    <a:pt x="11521439" y="1809180"/>
                  </a:lnTo>
                  <a:lnTo>
                    <a:pt x="0" y="18091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5806" tIns="20320" rIns="113792" bIns="20320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1600" kern="1200" dirty="0">
                  <a:solidFill>
                    <a:srgbClr val="000000"/>
                  </a:solidFill>
                </a:rPr>
                <a:t> 2020 WAISN health access survey, and community listening sessions conducted by Health Equity for Immigrants Campaign, found that: “distrust of healthcare system and sharing information with government, including on health coverage applications, is a barrier to accessing care.” 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1600" kern="1200" dirty="0">
                  <a:solidFill>
                    <a:srgbClr val="000000"/>
                  </a:solidFill>
                </a:rPr>
                <a:t> State and federal public comments received during 2022 waiver submittal process echoed these concerns. 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1600" kern="1200" dirty="0">
                  <a:solidFill>
                    <a:srgbClr val="000000"/>
                  </a:solidFill>
                </a:rPr>
                <a:t> Listening sessions and landscape scans conducted by the Exchange and community-based implementation partners in 2023 also noted mistrust of government and the need for trusted community partners to help address continued concerns. 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D604468-9FDD-D4A9-28DE-341880430F54}"/>
                </a:ext>
              </a:extLst>
            </p:cNvPr>
            <p:cNvSpPr/>
            <p:nvPr/>
          </p:nvSpPr>
          <p:spPr>
            <a:xfrm>
              <a:off x="547713" y="3577001"/>
              <a:ext cx="11521439" cy="570285"/>
            </a:xfrm>
            <a:custGeom>
              <a:avLst/>
              <a:gdLst>
                <a:gd name="connsiteX0" fmla="*/ 0 w 11521439"/>
                <a:gd name="connsiteY0" fmla="*/ 137088 h 822510"/>
                <a:gd name="connsiteX1" fmla="*/ 137088 w 11521439"/>
                <a:gd name="connsiteY1" fmla="*/ 0 h 822510"/>
                <a:gd name="connsiteX2" fmla="*/ 11384351 w 11521439"/>
                <a:gd name="connsiteY2" fmla="*/ 0 h 822510"/>
                <a:gd name="connsiteX3" fmla="*/ 11521439 w 11521439"/>
                <a:gd name="connsiteY3" fmla="*/ 137088 h 822510"/>
                <a:gd name="connsiteX4" fmla="*/ 11521439 w 11521439"/>
                <a:gd name="connsiteY4" fmla="*/ 685422 h 822510"/>
                <a:gd name="connsiteX5" fmla="*/ 11384351 w 11521439"/>
                <a:gd name="connsiteY5" fmla="*/ 822510 h 822510"/>
                <a:gd name="connsiteX6" fmla="*/ 137088 w 11521439"/>
                <a:gd name="connsiteY6" fmla="*/ 822510 h 822510"/>
                <a:gd name="connsiteX7" fmla="*/ 0 w 11521439"/>
                <a:gd name="connsiteY7" fmla="*/ 685422 h 822510"/>
                <a:gd name="connsiteX8" fmla="*/ 0 w 11521439"/>
                <a:gd name="connsiteY8" fmla="*/ 137088 h 822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1439" h="822510">
                  <a:moveTo>
                    <a:pt x="0" y="137088"/>
                  </a:moveTo>
                  <a:cubicBezTo>
                    <a:pt x="0" y="61376"/>
                    <a:pt x="61376" y="0"/>
                    <a:pt x="137088" y="0"/>
                  </a:cubicBezTo>
                  <a:lnTo>
                    <a:pt x="11384351" y="0"/>
                  </a:lnTo>
                  <a:cubicBezTo>
                    <a:pt x="11460063" y="0"/>
                    <a:pt x="11521439" y="61376"/>
                    <a:pt x="11521439" y="137088"/>
                  </a:cubicBezTo>
                  <a:lnTo>
                    <a:pt x="11521439" y="685422"/>
                  </a:lnTo>
                  <a:cubicBezTo>
                    <a:pt x="11521439" y="761134"/>
                    <a:pt x="11460063" y="822510"/>
                    <a:pt x="11384351" y="822510"/>
                  </a:cubicBezTo>
                  <a:lnTo>
                    <a:pt x="137088" y="822510"/>
                  </a:lnTo>
                  <a:cubicBezTo>
                    <a:pt x="61376" y="822510"/>
                    <a:pt x="0" y="761134"/>
                    <a:pt x="0" y="685422"/>
                  </a:cubicBezTo>
                  <a:lnTo>
                    <a:pt x="0" y="137088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112" tIns="101112" rIns="101112" bIns="101112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>
                  <a:solidFill>
                    <a:srgbClr val="000000"/>
                  </a:solidFill>
                </a:rPr>
                <a:t>Strengthening privacy protections were a key part of state negotiations with CMS and Treasury/</a:t>
              </a:r>
              <a:br>
                <a:rPr lang="en-US" sz="1600" b="1" kern="1200" dirty="0">
                  <a:solidFill>
                    <a:srgbClr val="000000"/>
                  </a:solidFill>
                </a:rPr>
              </a:br>
              <a:r>
                <a:rPr lang="en-US" sz="1600" b="1" kern="1200" dirty="0">
                  <a:solidFill>
                    <a:srgbClr val="000000"/>
                  </a:solidFill>
                </a:rPr>
                <a:t>IRS during the 1332 waiver approval process</a:t>
              </a:r>
              <a:endParaRPr lang="en-US" sz="16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05978F0-067D-322B-B649-33CA7BB87A44}"/>
                </a:ext>
              </a:extLst>
            </p:cNvPr>
            <p:cNvSpPr/>
            <p:nvPr/>
          </p:nvSpPr>
          <p:spPr>
            <a:xfrm>
              <a:off x="547713" y="4231233"/>
              <a:ext cx="11521439" cy="570285"/>
            </a:xfrm>
            <a:custGeom>
              <a:avLst/>
              <a:gdLst>
                <a:gd name="connsiteX0" fmla="*/ 0 w 11521439"/>
                <a:gd name="connsiteY0" fmla="*/ 0 h 570285"/>
                <a:gd name="connsiteX1" fmla="*/ 11521439 w 11521439"/>
                <a:gd name="connsiteY1" fmla="*/ 0 h 570285"/>
                <a:gd name="connsiteX2" fmla="*/ 11521439 w 11521439"/>
                <a:gd name="connsiteY2" fmla="*/ 570285 h 570285"/>
                <a:gd name="connsiteX3" fmla="*/ 0 w 11521439"/>
                <a:gd name="connsiteY3" fmla="*/ 570285 h 570285"/>
                <a:gd name="connsiteX4" fmla="*/ 0 w 11521439"/>
                <a:gd name="connsiteY4" fmla="*/ 0 h 57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21439" h="570285">
                  <a:moveTo>
                    <a:pt x="0" y="0"/>
                  </a:moveTo>
                  <a:lnTo>
                    <a:pt x="11521439" y="0"/>
                  </a:lnTo>
                  <a:lnTo>
                    <a:pt x="11521439" y="570285"/>
                  </a:lnTo>
                  <a:lnTo>
                    <a:pt x="0" y="5702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5806" tIns="20320" rIns="113792" bIns="20320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1600" kern="1200" dirty="0">
                  <a:solidFill>
                    <a:srgbClr val="000000"/>
                  </a:solidFill>
                </a:rPr>
                <a:t> Strong, first-in-kind, privacy language in federal 1332 approval/contractual documents.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1600" kern="1200" dirty="0">
                  <a:solidFill>
                    <a:srgbClr val="000000"/>
                  </a:solidFill>
                </a:rPr>
                <a:t> Updated federal (CMS and IRS) reporting requirements to exclude identifying information for newly eligible population.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B0CFA1D-E01D-1BE2-ACDC-37129B7876BB}"/>
                </a:ext>
              </a:extLst>
            </p:cNvPr>
            <p:cNvSpPr/>
            <p:nvPr/>
          </p:nvSpPr>
          <p:spPr>
            <a:xfrm>
              <a:off x="554019" y="5140566"/>
              <a:ext cx="11521439" cy="455078"/>
            </a:xfrm>
            <a:custGeom>
              <a:avLst/>
              <a:gdLst>
                <a:gd name="connsiteX0" fmla="*/ 0 w 11521439"/>
                <a:gd name="connsiteY0" fmla="*/ 75848 h 455078"/>
                <a:gd name="connsiteX1" fmla="*/ 75848 w 11521439"/>
                <a:gd name="connsiteY1" fmla="*/ 0 h 455078"/>
                <a:gd name="connsiteX2" fmla="*/ 11445591 w 11521439"/>
                <a:gd name="connsiteY2" fmla="*/ 0 h 455078"/>
                <a:gd name="connsiteX3" fmla="*/ 11521439 w 11521439"/>
                <a:gd name="connsiteY3" fmla="*/ 75848 h 455078"/>
                <a:gd name="connsiteX4" fmla="*/ 11521439 w 11521439"/>
                <a:gd name="connsiteY4" fmla="*/ 379230 h 455078"/>
                <a:gd name="connsiteX5" fmla="*/ 11445591 w 11521439"/>
                <a:gd name="connsiteY5" fmla="*/ 455078 h 455078"/>
                <a:gd name="connsiteX6" fmla="*/ 75848 w 11521439"/>
                <a:gd name="connsiteY6" fmla="*/ 455078 h 455078"/>
                <a:gd name="connsiteX7" fmla="*/ 0 w 11521439"/>
                <a:gd name="connsiteY7" fmla="*/ 379230 h 455078"/>
                <a:gd name="connsiteX8" fmla="*/ 0 w 11521439"/>
                <a:gd name="connsiteY8" fmla="*/ 75848 h 45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1439" h="455078">
                  <a:moveTo>
                    <a:pt x="0" y="75848"/>
                  </a:moveTo>
                  <a:cubicBezTo>
                    <a:pt x="0" y="33958"/>
                    <a:pt x="33958" y="0"/>
                    <a:pt x="75848" y="0"/>
                  </a:cubicBezTo>
                  <a:lnTo>
                    <a:pt x="11445591" y="0"/>
                  </a:lnTo>
                  <a:cubicBezTo>
                    <a:pt x="11487481" y="0"/>
                    <a:pt x="11521439" y="33958"/>
                    <a:pt x="11521439" y="75848"/>
                  </a:cubicBezTo>
                  <a:lnTo>
                    <a:pt x="11521439" y="379230"/>
                  </a:lnTo>
                  <a:cubicBezTo>
                    <a:pt x="11521439" y="421120"/>
                    <a:pt x="11487481" y="455078"/>
                    <a:pt x="11445591" y="455078"/>
                  </a:cubicBezTo>
                  <a:lnTo>
                    <a:pt x="75848" y="455078"/>
                  </a:lnTo>
                  <a:cubicBezTo>
                    <a:pt x="33958" y="455078"/>
                    <a:pt x="0" y="421120"/>
                    <a:pt x="0" y="379230"/>
                  </a:cubicBezTo>
                  <a:lnTo>
                    <a:pt x="0" y="75848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175" tIns="83175" rIns="83175" bIns="83175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>
                  <a:solidFill>
                    <a:srgbClr val="000000"/>
                  </a:solidFill>
                </a:rPr>
                <a:t>In addition to negotiated federal safeguards, the Exchange took steps to further protect data</a:t>
              </a:r>
              <a:endParaRPr lang="en-US" sz="16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0BAFD30-122F-8B7E-7DBE-9BAFB761590D}"/>
                </a:ext>
              </a:extLst>
            </p:cNvPr>
            <p:cNvSpPr/>
            <p:nvPr/>
          </p:nvSpPr>
          <p:spPr>
            <a:xfrm>
              <a:off x="547713" y="5642425"/>
              <a:ext cx="11521439" cy="764680"/>
            </a:xfrm>
            <a:custGeom>
              <a:avLst/>
              <a:gdLst>
                <a:gd name="connsiteX0" fmla="*/ 0 w 11521439"/>
                <a:gd name="connsiteY0" fmla="*/ 0 h 865259"/>
                <a:gd name="connsiteX1" fmla="*/ 11521439 w 11521439"/>
                <a:gd name="connsiteY1" fmla="*/ 0 h 865259"/>
                <a:gd name="connsiteX2" fmla="*/ 11521439 w 11521439"/>
                <a:gd name="connsiteY2" fmla="*/ 865259 h 865259"/>
                <a:gd name="connsiteX3" fmla="*/ 0 w 11521439"/>
                <a:gd name="connsiteY3" fmla="*/ 865259 h 865259"/>
                <a:gd name="connsiteX4" fmla="*/ 0 w 11521439"/>
                <a:gd name="connsiteY4" fmla="*/ 0 h 86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21439" h="865259">
                  <a:moveTo>
                    <a:pt x="0" y="0"/>
                  </a:moveTo>
                  <a:lnTo>
                    <a:pt x="11521439" y="0"/>
                  </a:lnTo>
                  <a:lnTo>
                    <a:pt x="11521439" y="865259"/>
                  </a:lnTo>
                  <a:lnTo>
                    <a:pt x="0" y="8652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5806" tIns="20320" rIns="113792" bIns="20320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1600" kern="1200" dirty="0">
                  <a:solidFill>
                    <a:srgbClr val="000000"/>
                  </a:solidFill>
                </a:rPr>
                <a:t> Exchange Immigrant Health Coverage Data Policy.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1600" kern="1200" dirty="0">
                  <a:solidFill>
                    <a:srgbClr val="000000"/>
                  </a:solidFill>
                </a:rPr>
                <a:t> End-to-end review of all system integrations with federal partners and insurance carriers to enhance privacy.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1600" kern="1200" dirty="0">
                  <a:solidFill>
                    <a:srgbClr val="000000"/>
                  </a:solidFill>
                </a:rPr>
                <a:t> Updated identity proofing policy and procedures.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2057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D2FDE-0CA2-454B-87E6-BA47F68D5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82" y="302760"/>
            <a:ext cx="10841437" cy="78307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Washington’s Section 1332 Waiver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C25A4-BC60-44DF-9DD3-102144800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672" y="1279468"/>
            <a:ext cx="9914656" cy="5329575"/>
          </a:xfrm>
        </p:spPr>
        <p:txBody>
          <a:bodyPr>
            <a:noAutofit/>
          </a:bodyPr>
          <a:lstStyle/>
          <a:p>
            <a:pPr lvl="1"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Enables all Washingtonians to shop for health insurance through Washington Healthplanfinder</a:t>
            </a:r>
            <a:r>
              <a:rPr lang="en-US" sz="2000" i="1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  <a:endParaRPr lang="en-US" sz="2000" dirty="0">
              <a:solidFill>
                <a:srgbClr val="000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Enables all Washingtonians, regardless of immigration status, to get health and dental insurance through Washington Healthplanfinder, including higher value standard and public option plans.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Enables all Washingtonians to benefit from the state premium subsidies.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Allows families with members with different immigration statuses to purchase health insurance together.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Maximizes existing processes and procedures that keep consumer data private and secure.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Strengthens Washington’s health care sector, to the benefit of all current customers. </a:t>
            </a:r>
          </a:p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9D6DF-C736-4CD7-AE99-0AE5B675F59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599" y="6356350"/>
            <a:ext cx="33060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63BA31-2C5A-4FC0-9CCE-95C7ED0DE18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447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40F49-0973-F73A-7E32-5BDBDCCB5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A5DCF-8EF8-BEFD-B739-FD87959C5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42967"/>
            <a:ext cx="11505271" cy="582945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Washington’s Section 1332 waiver overview</a:t>
            </a:r>
            <a:endParaRPr lang="en-US" sz="2800" spc="-6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9AD99F4-38B9-8835-C3B6-61C18471043D}"/>
              </a:ext>
            </a:extLst>
          </p:cNvPr>
          <p:cNvGrpSpPr/>
          <p:nvPr/>
        </p:nvGrpSpPr>
        <p:grpSpPr>
          <a:xfrm>
            <a:off x="2398746" y="1581912"/>
            <a:ext cx="9412254" cy="4702507"/>
            <a:chOff x="2910489" y="1648819"/>
            <a:chExt cx="9412254" cy="4702507"/>
          </a:xfrm>
        </p:grpSpPr>
        <p:sp>
          <p:nvSpPr>
            <p:cNvPr id="4" name="Arrow: Bent-Up 3">
              <a:extLst>
                <a:ext uri="{FF2B5EF4-FFF2-40B4-BE49-F238E27FC236}">
                  <a16:creationId xmlns:a16="http://schemas.microsoft.com/office/drawing/2014/main" id="{5E03C9DE-D188-0B77-9060-60A001FBF13F}"/>
                </a:ext>
              </a:extLst>
            </p:cNvPr>
            <p:cNvSpPr/>
            <p:nvPr/>
          </p:nvSpPr>
          <p:spPr>
            <a:xfrm rot="5400000">
              <a:off x="3236204" y="3011625"/>
              <a:ext cx="1229391" cy="1399619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3070E55-A978-070C-4053-32904468E58C}"/>
                </a:ext>
              </a:extLst>
            </p:cNvPr>
            <p:cNvSpPr/>
            <p:nvPr/>
          </p:nvSpPr>
          <p:spPr>
            <a:xfrm>
              <a:off x="2910489" y="1648819"/>
              <a:ext cx="2069572" cy="1448633"/>
            </a:xfrm>
            <a:custGeom>
              <a:avLst/>
              <a:gdLst>
                <a:gd name="connsiteX0" fmla="*/ 0 w 2069572"/>
                <a:gd name="connsiteY0" fmla="*/ 241487 h 1448633"/>
                <a:gd name="connsiteX1" fmla="*/ 241487 w 2069572"/>
                <a:gd name="connsiteY1" fmla="*/ 0 h 1448633"/>
                <a:gd name="connsiteX2" fmla="*/ 1828085 w 2069572"/>
                <a:gd name="connsiteY2" fmla="*/ 0 h 1448633"/>
                <a:gd name="connsiteX3" fmla="*/ 2069572 w 2069572"/>
                <a:gd name="connsiteY3" fmla="*/ 241487 h 1448633"/>
                <a:gd name="connsiteX4" fmla="*/ 2069572 w 2069572"/>
                <a:gd name="connsiteY4" fmla="*/ 1207146 h 1448633"/>
                <a:gd name="connsiteX5" fmla="*/ 1828085 w 2069572"/>
                <a:gd name="connsiteY5" fmla="*/ 1448633 h 1448633"/>
                <a:gd name="connsiteX6" fmla="*/ 241487 w 2069572"/>
                <a:gd name="connsiteY6" fmla="*/ 1448633 h 1448633"/>
                <a:gd name="connsiteX7" fmla="*/ 0 w 2069572"/>
                <a:gd name="connsiteY7" fmla="*/ 1207146 h 1448633"/>
                <a:gd name="connsiteX8" fmla="*/ 0 w 2069572"/>
                <a:gd name="connsiteY8" fmla="*/ 241487 h 144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9572" h="1448633">
                  <a:moveTo>
                    <a:pt x="0" y="241487"/>
                  </a:moveTo>
                  <a:cubicBezTo>
                    <a:pt x="0" y="108117"/>
                    <a:pt x="108117" y="0"/>
                    <a:pt x="241487" y="0"/>
                  </a:cubicBezTo>
                  <a:lnTo>
                    <a:pt x="1828085" y="0"/>
                  </a:lnTo>
                  <a:cubicBezTo>
                    <a:pt x="1961455" y="0"/>
                    <a:pt x="2069572" y="108117"/>
                    <a:pt x="2069572" y="241487"/>
                  </a:cubicBezTo>
                  <a:lnTo>
                    <a:pt x="2069572" y="1207146"/>
                  </a:lnTo>
                  <a:cubicBezTo>
                    <a:pt x="2069572" y="1340516"/>
                    <a:pt x="1961455" y="1448633"/>
                    <a:pt x="1828085" y="1448633"/>
                  </a:cubicBezTo>
                  <a:lnTo>
                    <a:pt x="241487" y="1448633"/>
                  </a:lnTo>
                  <a:cubicBezTo>
                    <a:pt x="108117" y="1448633"/>
                    <a:pt x="0" y="1340516"/>
                    <a:pt x="0" y="1207146"/>
                  </a:cubicBezTo>
                  <a:lnTo>
                    <a:pt x="0" y="24148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1689" tIns="131689" rIns="131689" bIns="131689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8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All Washingtonians can shop for private health insurance on </a:t>
              </a:r>
              <a:r>
                <a:rPr kumimoji="0" lang="en-US" sz="1600" b="0" u="none" strike="noStrike" kern="1200" cap="none" spc="-8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Washington Healthplanfinder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A24E8F1-7351-DFC5-6324-0A38FF8090A6}"/>
                </a:ext>
              </a:extLst>
            </p:cNvPr>
            <p:cNvSpPr/>
            <p:nvPr/>
          </p:nvSpPr>
          <p:spPr>
            <a:xfrm>
              <a:off x="5099334" y="1777039"/>
              <a:ext cx="3046885" cy="1170849"/>
            </a:xfrm>
            <a:custGeom>
              <a:avLst/>
              <a:gdLst>
                <a:gd name="connsiteX0" fmla="*/ 0 w 1505209"/>
                <a:gd name="connsiteY0" fmla="*/ 0 h 1170849"/>
                <a:gd name="connsiteX1" fmla="*/ 1505209 w 1505209"/>
                <a:gd name="connsiteY1" fmla="*/ 0 h 1170849"/>
                <a:gd name="connsiteX2" fmla="*/ 1505209 w 1505209"/>
                <a:gd name="connsiteY2" fmla="*/ 1170849 h 1170849"/>
                <a:gd name="connsiteX3" fmla="*/ 0 w 1505209"/>
                <a:gd name="connsiteY3" fmla="*/ 1170849 h 1170849"/>
                <a:gd name="connsiteX4" fmla="*/ 0 w 1505209"/>
                <a:gd name="connsiteY4" fmla="*/ 0 h 117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5209" h="1170849">
                  <a:moveTo>
                    <a:pt x="0" y="0"/>
                  </a:moveTo>
                  <a:lnTo>
                    <a:pt x="1505209" y="0"/>
                  </a:lnTo>
                  <a:lnTo>
                    <a:pt x="1505209" y="1170849"/>
                  </a:lnTo>
                  <a:lnTo>
                    <a:pt x="0" y="11708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6F6F6">
                      <a:lumMod val="10000"/>
                    </a:srgbClr>
                  </a:solidFill>
                  <a:effectLst/>
                  <a:uLnTx/>
                  <a:uFillTx/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Regardless of immigration status and income level, can purchase qualified health and dental plans</a:t>
              </a:r>
            </a:p>
          </p:txBody>
        </p:sp>
        <p:sp>
          <p:nvSpPr>
            <p:cNvPr id="8" name="Arrow: Bent-Up 7">
              <a:extLst>
                <a:ext uri="{FF2B5EF4-FFF2-40B4-BE49-F238E27FC236}">
                  <a16:creationId xmlns:a16="http://schemas.microsoft.com/office/drawing/2014/main" id="{08A8E8C8-C878-7BF8-8372-6B5B5BE61ACA}"/>
                </a:ext>
              </a:extLst>
            </p:cNvPr>
            <p:cNvSpPr/>
            <p:nvPr/>
          </p:nvSpPr>
          <p:spPr>
            <a:xfrm rot="5400000">
              <a:off x="4952099" y="4638205"/>
              <a:ext cx="1229391" cy="1399619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50000"/>
                <a:hueOff val="16652"/>
                <a:satOff val="-1111"/>
                <a:lumOff val="15390"/>
                <a:alphaOff val="0"/>
              </a:schemeClr>
            </a:fillRef>
            <a:effectRef idx="0">
              <a:schemeClr val="accent2">
                <a:tint val="50000"/>
                <a:hueOff val="16652"/>
                <a:satOff val="-1111"/>
                <a:lumOff val="1539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venir LT Std 55 Roman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A469370-1B34-43AF-C299-4052D78486C2}"/>
                </a:ext>
              </a:extLst>
            </p:cNvPr>
            <p:cNvSpPr/>
            <p:nvPr/>
          </p:nvSpPr>
          <p:spPr>
            <a:xfrm>
              <a:off x="4626385" y="3275399"/>
              <a:ext cx="2069572" cy="1448633"/>
            </a:xfrm>
            <a:custGeom>
              <a:avLst/>
              <a:gdLst>
                <a:gd name="connsiteX0" fmla="*/ 0 w 2069572"/>
                <a:gd name="connsiteY0" fmla="*/ 241487 h 1448633"/>
                <a:gd name="connsiteX1" fmla="*/ 241487 w 2069572"/>
                <a:gd name="connsiteY1" fmla="*/ 0 h 1448633"/>
                <a:gd name="connsiteX2" fmla="*/ 1828085 w 2069572"/>
                <a:gd name="connsiteY2" fmla="*/ 0 h 1448633"/>
                <a:gd name="connsiteX3" fmla="*/ 2069572 w 2069572"/>
                <a:gd name="connsiteY3" fmla="*/ 241487 h 1448633"/>
                <a:gd name="connsiteX4" fmla="*/ 2069572 w 2069572"/>
                <a:gd name="connsiteY4" fmla="*/ 1207146 h 1448633"/>
                <a:gd name="connsiteX5" fmla="*/ 1828085 w 2069572"/>
                <a:gd name="connsiteY5" fmla="*/ 1448633 h 1448633"/>
                <a:gd name="connsiteX6" fmla="*/ 241487 w 2069572"/>
                <a:gd name="connsiteY6" fmla="*/ 1448633 h 1448633"/>
                <a:gd name="connsiteX7" fmla="*/ 0 w 2069572"/>
                <a:gd name="connsiteY7" fmla="*/ 1207146 h 1448633"/>
                <a:gd name="connsiteX8" fmla="*/ 0 w 2069572"/>
                <a:gd name="connsiteY8" fmla="*/ 241487 h 144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9572" h="1448633">
                  <a:moveTo>
                    <a:pt x="0" y="241487"/>
                  </a:moveTo>
                  <a:cubicBezTo>
                    <a:pt x="0" y="108117"/>
                    <a:pt x="108117" y="0"/>
                    <a:pt x="241487" y="0"/>
                  </a:cubicBezTo>
                  <a:lnTo>
                    <a:pt x="1828085" y="0"/>
                  </a:lnTo>
                  <a:cubicBezTo>
                    <a:pt x="1961455" y="0"/>
                    <a:pt x="2069572" y="108117"/>
                    <a:pt x="2069572" y="241487"/>
                  </a:cubicBezTo>
                  <a:lnTo>
                    <a:pt x="2069572" y="1207146"/>
                  </a:lnTo>
                  <a:cubicBezTo>
                    <a:pt x="2069572" y="1340516"/>
                    <a:pt x="1961455" y="1448633"/>
                    <a:pt x="1828085" y="1448633"/>
                  </a:cubicBezTo>
                  <a:lnTo>
                    <a:pt x="241487" y="1448633"/>
                  </a:lnTo>
                  <a:cubicBezTo>
                    <a:pt x="108117" y="1448633"/>
                    <a:pt x="0" y="1340516"/>
                    <a:pt x="0" y="1207146"/>
                  </a:cubicBezTo>
                  <a:lnTo>
                    <a:pt x="0" y="241487"/>
                  </a:lnTo>
                  <a:close/>
                </a:path>
              </a:pathLst>
            </a:custGeom>
            <a:solidFill>
              <a:srgbClr val="455E9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264159"/>
                <a:satOff val="-26493"/>
                <a:lumOff val="19882"/>
                <a:alphaOff val="0"/>
              </a:schemeClr>
            </a:fillRef>
            <a:effectRef idx="0">
              <a:schemeClr val="accent2">
                <a:shade val="80000"/>
                <a:hueOff val="264159"/>
                <a:satOff val="-26493"/>
                <a:lumOff val="1988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1689" tIns="131689" rIns="131689" bIns="131689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Can access standard and public option plans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281ADC-FEF0-E763-156B-B16D48C63E1E}"/>
                </a:ext>
              </a:extLst>
            </p:cNvPr>
            <p:cNvSpPr/>
            <p:nvPr/>
          </p:nvSpPr>
          <p:spPr>
            <a:xfrm>
              <a:off x="6342280" y="4902693"/>
              <a:ext cx="2069572" cy="1448633"/>
            </a:xfrm>
            <a:custGeom>
              <a:avLst/>
              <a:gdLst>
                <a:gd name="connsiteX0" fmla="*/ 0 w 2069572"/>
                <a:gd name="connsiteY0" fmla="*/ 241487 h 1448633"/>
                <a:gd name="connsiteX1" fmla="*/ 241487 w 2069572"/>
                <a:gd name="connsiteY1" fmla="*/ 0 h 1448633"/>
                <a:gd name="connsiteX2" fmla="*/ 1828085 w 2069572"/>
                <a:gd name="connsiteY2" fmla="*/ 0 h 1448633"/>
                <a:gd name="connsiteX3" fmla="*/ 2069572 w 2069572"/>
                <a:gd name="connsiteY3" fmla="*/ 241487 h 1448633"/>
                <a:gd name="connsiteX4" fmla="*/ 2069572 w 2069572"/>
                <a:gd name="connsiteY4" fmla="*/ 1207146 h 1448633"/>
                <a:gd name="connsiteX5" fmla="*/ 1828085 w 2069572"/>
                <a:gd name="connsiteY5" fmla="*/ 1448633 h 1448633"/>
                <a:gd name="connsiteX6" fmla="*/ 241487 w 2069572"/>
                <a:gd name="connsiteY6" fmla="*/ 1448633 h 1448633"/>
                <a:gd name="connsiteX7" fmla="*/ 0 w 2069572"/>
                <a:gd name="connsiteY7" fmla="*/ 1207146 h 1448633"/>
                <a:gd name="connsiteX8" fmla="*/ 0 w 2069572"/>
                <a:gd name="connsiteY8" fmla="*/ 241487 h 144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9572" h="1448633">
                  <a:moveTo>
                    <a:pt x="0" y="241487"/>
                  </a:moveTo>
                  <a:cubicBezTo>
                    <a:pt x="0" y="108117"/>
                    <a:pt x="108117" y="0"/>
                    <a:pt x="241487" y="0"/>
                  </a:cubicBezTo>
                  <a:lnTo>
                    <a:pt x="1828085" y="0"/>
                  </a:lnTo>
                  <a:cubicBezTo>
                    <a:pt x="1961455" y="0"/>
                    <a:pt x="2069572" y="108117"/>
                    <a:pt x="2069572" y="241487"/>
                  </a:cubicBezTo>
                  <a:lnTo>
                    <a:pt x="2069572" y="1207146"/>
                  </a:lnTo>
                  <a:cubicBezTo>
                    <a:pt x="2069572" y="1340516"/>
                    <a:pt x="1961455" y="1448633"/>
                    <a:pt x="1828085" y="1448633"/>
                  </a:cubicBezTo>
                  <a:lnTo>
                    <a:pt x="241487" y="1448633"/>
                  </a:lnTo>
                  <a:cubicBezTo>
                    <a:pt x="108117" y="1448633"/>
                    <a:pt x="0" y="1340516"/>
                    <a:pt x="0" y="1207146"/>
                  </a:cubicBezTo>
                  <a:lnTo>
                    <a:pt x="0" y="241487"/>
                  </a:lnTo>
                  <a:close/>
                </a:path>
              </a:pathLst>
            </a:custGeom>
            <a:solidFill>
              <a:srgbClr val="969BA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528319"/>
                <a:satOff val="-52986"/>
                <a:lumOff val="39763"/>
                <a:alphaOff val="0"/>
              </a:schemeClr>
            </a:fillRef>
            <a:effectRef idx="0">
              <a:schemeClr val="accent2">
                <a:shade val="80000"/>
                <a:hueOff val="528319"/>
                <a:satOff val="-52986"/>
                <a:lumOff val="3976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1689" tIns="131689" rIns="131689" bIns="131689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Can receive state premium subsidies if income is up to 250% FPL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03B3404-5AC8-FDFF-5753-E9BA0CD22582}"/>
                </a:ext>
              </a:extLst>
            </p:cNvPr>
            <p:cNvSpPr/>
            <p:nvPr/>
          </p:nvSpPr>
          <p:spPr>
            <a:xfrm>
              <a:off x="6936557" y="3553183"/>
              <a:ext cx="2411335" cy="1170849"/>
            </a:xfrm>
            <a:custGeom>
              <a:avLst/>
              <a:gdLst>
                <a:gd name="connsiteX0" fmla="*/ 0 w 1505209"/>
                <a:gd name="connsiteY0" fmla="*/ 0 h 1170849"/>
                <a:gd name="connsiteX1" fmla="*/ 1505209 w 1505209"/>
                <a:gd name="connsiteY1" fmla="*/ 0 h 1170849"/>
                <a:gd name="connsiteX2" fmla="*/ 1505209 w 1505209"/>
                <a:gd name="connsiteY2" fmla="*/ 1170849 h 1170849"/>
                <a:gd name="connsiteX3" fmla="*/ 0 w 1505209"/>
                <a:gd name="connsiteY3" fmla="*/ 1170849 h 1170849"/>
                <a:gd name="connsiteX4" fmla="*/ 0 w 1505209"/>
                <a:gd name="connsiteY4" fmla="*/ 0 h 117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5209" h="1170849">
                  <a:moveTo>
                    <a:pt x="0" y="0"/>
                  </a:moveTo>
                  <a:lnTo>
                    <a:pt x="1505209" y="0"/>
                  </a:lnTo>
                  <a:lnTo>
                    <a:pt x="1505209" y="1170849"/>
                  </a:lnTo>
                  <a:lnTo>
                    <a:pt x="0" y="11708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6F6F6">
                      <a:lumMod val="10000"/>
                    </a:srgbClr>
                  </a:solidFill>
                  <a:effectLst/>
                  <a:uLnTx/>
                  <a:uFillTx/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Higher quality benefits with lower premiums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3F3C17F-FB22-BE0F-AC10-C555172D61FF}"/>
                </a:ext>
              </a:extLst>
            </p:cNvPr>
            <p:cNvSpPr/>
            <p:nvPr/>
          </p:nvSpPr>
          <p:spPr>
            <a:xfrm>
              <a:off x="8623364" y="5041584"/>
              <a:ext cx="3699379" cy="1170849"/>
            </a:xfrm>
            <a:custGeom>
              <a:avLst/>
              <a:gdLst>
                <a:gd name="connsiteX0" fmla="*/ 0 w 1505209"/>
                <a:gd name="connsiteY0" fmla="*/ 0 h 1170849"/>
                <a:gd name="connsiteX1" fmla="*/ 1505209 w 1505209"/>
                <a:gd name="connsiteY1" fmla="*/ 0 h 1170849"/>
                <a:gd name="connsiteX2" fmla="*/ 1505209 w 1505209"/>
                <a:gd name="connsiteY2" fmla="*/ 1170849 h 1170849"/>
                <a:gd name="connsiteX3" fmla="*/ 0 w 1505209"/>
                <a:gd name="connsiteY3" fmla="*/ 1170849 h 1170849"/>
                <a:gd name="connsiteX4" fmla="*/ 0 w 1505209"/>
                <a:gd name="connsiteY4" fmla="*/ 0 h 117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5209" h="1170849">
                  <a:moveTo>
                    <a:pt x="0" y="0"/>
                  </a:moveTo>
                  <a:lnTo>
                    <a:pt x="1505209" y="0"/>
                  </a:lnTo>
                  <a:lnTo>
                    <a:pt x="1505209" y="1170849"/>
                  </a:lnTo>
                  <a:lnTo>
                    <a:pt x="0" y="11708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lang="en-US" sz="1600" dirty="0">
                  <a:solidFill>
                    <a:srgbClr val="F6F6F6">
                      <a:lumMod val="10000"/>
                    </a:srgb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Due to federal restrictions, newly eligible cannot receive federal subsidies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7396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4E158-7C51-6FB5-F655-9F1181F03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D7B53-532D-F1E5-5297-D4F6E5129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1331" y="1391059"/>
            <a:ext cx="6445771" cy="2401452"/>
          </a:xfrm>
        </p:spPr>
        <p:txBody>
          <a:bodyPr>
            <a:normAutofit/>
          </a:bodyPr>
          <a:lstStyle/>
          <a:p>
            <a:pPr marL="1028700" indent="-1028700"/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II. </a:t>
            </a:r>
            <a:r>
              <a:rPr lang="en-US" sz="55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Second year</a:t>
            </a:r>
            <a:br>
              <a:rPr lang="en-US" sz="55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55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highlights</a:t>
            </a:r>
          </a:p>
        </p:txBody>
      </p:sp>
    </p:spTree>
    <p:extLst>
      <p:ext uri="{BB962C8B-B14F-4D97-AF65-F5344CB8AC3E}">
        <p14:creationId xmlns:p14="http://schemas.microsoft.com/office/powerpoint/2010/main" val="2178033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3B44F-9D2A-1185-D61C-3700BE210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741" y="782837"/>
            <a:ext cx="6479215" cy="539335"/>
          </a:xfrm>
        </p:spPr>
        <p:txBody>
          <a:bodyPr anchor="t">
            <a:noAutofit/>
          </a:bodyPr>
          <a:lstStyle/>
          <a:p>
            <a:r>
              <a:rPr lang="en-US" spc="-7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Continued community outreach and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6477C-6237-7916-8C83-8B73FB9E39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5758" y="2143632"/>
            <a:ext cx="5610534" cy="3727446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/>
            <a:r>
              <a:rPr lang="en-US" sz="2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 year two, the Exchange continued to engage affected community members and local organizations to  inform outreach efforts.</a:t>
            </a:r>
          </a:p>
          <a:p>
            <a:pPr marL="285750" indent="-285750">
              <a:spcBef>
                <a:spcPts val="2400"/>
              </a:spcBef>
            </a:pPr>
            <a:r>
              <a:rPr lang="en-US" sz="2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Top reported access barriers continue to be:</a:t>
            </a:r>
          </a:p>
          <a:p>
            <a:pPr marL="742950" lvl="1" indent="-285750"/>
            <a:r>
              <a:rPr lang="en-US" sz="20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Affordability </a:t>
            </a:r>
          </a:p>
          <a:p>
            <a:pPr marL="742950" lvl="1" indent="-285750"/>
            <a:r>
              <a:rPr lang="en-US" sz="20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Mistrust of government/government websites</a:t>
            </a:r>
          </a:p>
          <a:p>
            <a:pPr marL="742950" lvl="1" indent="-285750"/>
            <a:r>
              <a:rPr lang="en-US" sz="20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Health literacy and language access.</a:t>
            </a:r>
          </a:p>
          <a:p>
            <a:pPr marL="457200" lvl="1" indent="0">
              <a:buNone/>
            </a:pPr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  <a:p>
            <a:pPr marL="742950" lvl="1" indent="-285750"/>
            <a:endParaRPr lang="en-US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742950" lvl="1" indent="-285750"/>
            <a:endParaRPr lang="en-US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742950" lvl="1" indent="-285750"/>
            <a:endParaRPr lang="en-US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457200" lvl="1" indent="0">
              <a:buNone/>
            </a:pPr>
            <a:endParaRPr lang="en-US" sz="2200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sz="2200" dirty="0">
              <a:highlight>
                <a:srgbClr val="FFFF00"/>
              </a:highlight>
            </a:endParaRPr>
          </a:p>
          <a:p>
            <a:endParaRPr lang="en-US" sz="2200" dirty="0"/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4E8B93DE-5845-4C94-21F6-AC40BD54A5F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24295" y="64810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EF07C08E-AAAF-49AA-9BCA-B776E644252D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 dirty="0"/>
          </a:p>
        </p:txBody>
      </p:sp>
      <p:pic>
        <p:nvPicPr>
          <p:cNvPr id="5" name="Picture 4" descr="A group of women posing for a photo&#10;&#10;AI-generated content may be incorrect.">
            <a:extLst>
              <a:ext uri="{FF2B5EF4-FFF2-40B4-BE49-F238E27FC236}">
                <a16:creationId xmlns:a16="http://schemas.microsoft.com/office/drawing/2014/main" id="{4630B791-9381-33DE-82CD-2D39E43D9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98" y="0"/>
            <a:ext cx="4580408" cy="6870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4471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24499-C746-8365-2FD7-A3C6DB8BE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4539" y="1076519"/>
            <a:ext cx="4980327" cy="783070"/>
          </a:xfrm>
        </p:spPr>
        <p:txBody>
          <a:bodyPr>
            <a:normAutofit fontScale="90000"/>
          </a:bodyPr>
          <a:lstStyle/>
          <a:p>
            <a:r>
              <a:rPr lang="en-US" dirty="0"/>
              <a:t>State subsidies support more affordable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D2ABB-BA14-63E4-E14A-26E866641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4109" y="2229674"/>
            <a:ext cx="4761186" cy="391257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1800"/>
              </a:spcAft>
            </a:pPr>
            <a:r>
              <a:rPr lang="en-US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State legislature has made state premium subsidies available for all eligible qualified health plan customers up to 250% FPL</a:t>
            </a:r>
          </a:p>
          <a:p>
            <a:pPr marL="800100" lvl="1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~82% of waiver customers are receiving state premium subsidies; affordability challenges remain.</a:t>
            </a:r>
          </a:p>
          <a:p>
            <a:pPr marL="800100" lvl="1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Average monthly net premium (after state premiums applied) is $342.</a:t>
            </a:r>
          </a:p>
          <a:p>
            <a:pPr lvl="1"/>
            <a:endParaRPr lang="en-US" sz="1600" dirty="0">
              <a:solidFill>
                <a:srgbClr val="000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en-US" sz="1800" dirty="0">
              <a:solidFill>
                <a:srgbClr val="000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4B3356-6A0C-72EF-8EE6-027A7DA66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38" y="4730"/>
            <a:ext cx="5188576" cy="685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495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91683-83D3-2E67-D2A1-3473E2ABC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9771"/>
            <a:ext cx="4824774" cy="78307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Health literacy and language access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68673-3C41-FE8D-251B-520E1EDDC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815" y="1517165"/>
            <a:ext cx="6844027" cy="144390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 Exchange has been partnering with The Vida Agency, a women and minority-owned multicultural marketing firm to support education and outreach conducted by enrollment partners, community-based organizations, and other customer serving team members (call centers, etc.).</a:t>
            </a: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FCA330-04DD-575C-2521-3C4D17D9D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886" y="3355397"/>
            <a:ext cx="2788406" cy="2146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C62B68-55DC-03F5-A824-0E09768F5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610" y="4142638"/>
            <a:ext cx="2931488" cy="2265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erson and a child smiling&#10;&#10;AI-generated content may be incorrect.">
            <a:extLst>
              <a:ext uri="{FF2B5EF4-FFF2-40B4-BE49-F238E27FC236}">
                <a16:creationId xmlns:a16="http://schemas.microsoft.com/office/drawing/2014/main" id="{0ABB792C-CB4E-868A-E1F0-672E2CCD32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38E00B-0CBC-317A-A636-198EB7E0F875}"/>
              </a:ext>
            </a:extLst>
          </p:cNvPr>
          <p:cNvSpPr txBox="1"/>
          <p:nvPr/>
        </p:nvSpPr>
        <p:spPr>
          <a:xfrm>
            <a:off x="953815" y="3144845"/>
            <a:ext cx="2931488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Materials emphasize education</a:t>
            </a:r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Created information in multiple languages, mediums/formats (videos, print, digital, artwork)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2">
                  <a:lumMod val="10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12508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75154-776F-0388-70D8-755C31540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Trusted community-based 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AA27B-D01A-7268-9281-E135BA19D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374" y="1411012"/>
            <a:ext cx="10222887" cy="2795226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 Exchange partners with a robust network of trained community-based assisters who help customers select and enroll in health and dental plans through Washington Healthplanfinder. </a:t>
            </a:r>
          </a:p>
          <a:p>
            <a:pPr lvl="1"/>
            <a:r>
              <a:rPr lang="en-US" dirty="0">
                <a:solidFill>
                  <a:srgbClr val="000000"/>
                </a:solidFill>
                <a:effectLst/>
                <a:latin typeface="+mj-lt"/>
              </a:rPr>
              <a:t>2,000+ certified producers</a:t>
            </a:r>
          </a:p>
          <a:p>
            <a:pPr lvl="1"/>
            <a:r>
              <a:rPr lang="en-US" dirty="0">
                <a:solidFill>
                  <a:srgbClr val="000000"/>
                </a:solidFill>
                <a:effectLst/>
                <a:latin typeface="+mj-lt"/>
              </a:rPr>
              <a:t>1,000+ Navigators </a:t>
            </a:r>
          </a:p>
          <a:p>
            <a:pPr lvl="1"/>
            <a:r>
              <a:rPr lang="en-US" dirty="0">
                <a:solidFill>
                  <a:srgbClr val="000000"/>
                </a:solidFill>
                <a:effectLst/>
                <a:latin typeface="+mj-lt"/>
              </a:rPr>
              <a:t>100 Tribal Assisters</a:t>
            </a:r>
          </a:p>
          <a:p>
            <a:pPr lvl="1"/>
            <a:r>
              <a:rPr lang="en-US" dirty="0">
                <a:solidFill>
                  <a:srgbClr val="000000"/>
                </a:solidFill>
                <a:effectLst/>
                <a:latin typeface="+mj-lt"/>
              </a:rPr>
              <a:t>9 Enrollment Centers</a:t>
            </a:r>
            <a:endParaRPr lang="en-US" dirty="0">
              <a:solidFill>
                <a:srgbClr val="000000"/>
              </a:solidFill>
              <a:latin typeface="+mj-lt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 Exchange provides funding directly to community-based organizations (CBOs) to assist with outreach.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1DF4EF-3DC5-CBF3-E936-BC679D3DEB77}"/>
              </a:ext>
            </a:extLst>
          </p:cNvPr>
          <p:cNvSpPr txBox="1"/>
          <p:nvPr/>
        </p:nvSpPr>
        <p:spPr>
          <a:xfrm>
            <a:off x="972994" y="4206238"/>
            <a:ext cx="10586283" cy="1917087"/>
          </a:xfrm>
          <a:prstGeom prst="rect">
            <a:avLst/>
          </a:prstGeom>
          <a:noFill/>
        </p:spPr>
        <p:txBody>
          <a:bodyPr wrap="square" numCol="3" spcCol="91440">
            <a:noAutofit/>
          </a:bodyPr>
          <a:lstStyle/>
          <a:p>
            <a:pPr marL="285750" indent="-285750" algn="l">
              <a:spcAft>
                <a:spcPts val="600"/>
              </a:spcAft>
              <a:buClr>
                <a:srgbClr val="409C20"/>
              </a:buClr>
              <a:buFont typeface="Arial" panose="020B0604020202020204" pitchFamily="34" charset="0"/>
              <a:buChar char="►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Central Washington Justice for Our Neighbors</a:t>
            </a:r>
          </a:p>
          <a:p>
            <a:pPr marL="285750" indent="-285750" algn="l">
              <a:spcAft>
                <a:spcPts val="600"/>
              </a:spcAft>
              <a:buClr>
                <a:srgbClr val="409C20"/>
              </a:buClr>
              <a:buFont typeface="Arial" panose="020B0604020202020204" pitchFamily="34" charset="0"/>
              <a:buChar char="►"/>
            </a:pPr>
            <a:r>
              <a:rPr lang="en-US" sz="16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Comunicativo</a:t>
            </a:r>
            <a:endParaRPr lang="en-US" sz="1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>
              <a:spcAft>
                <a:spcPts val="600"/>
              </a:spcAft>
              <a:buClr>
                <a:srgbClr val="409C20"/>
              </a:buClr>
              <a:buFont typeface="Arial" panose="020B0604020202020204" pitchFamily="34" charset="0"/>
              <a:buChar char="►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Ensemble of Washington</a:t>
            </a:r>
          </a:p>
          <a:p>
            <a:pPr marL="285750" indent="-285750" algn="l">
              <a:spcAft>
                <a:spcPts val="600"/>
              </a:spcAft>
              <a:buClr>
                <a:srgbClr val="409C20"/>
              </a:buClr>
              <a:buFont typeface="Arial" panose="020B0604020202020204" pitchFamily="34" charset="0"/>
              <a:buChar char="►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Entre Hermanos</a:t>
            </a:r>
          </a:p>
          <a:p>
            <a:pPr marL="285750" indent="-285750" algn="l">
              <a:spcAft>
                <a:spcPts val="600"/>
              </a:spcAft>
              <a:buClr>
                <a:srgbClr val="409C20"/>
              </a:buClr>
              <a:buFont typeface="Arial" panose="020B0604020202020204" pitchFamily="34" charset="0"/>
              <a:buChar char="►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Korean Community Service Center</a:t>
            </a:r>
          </a:p>
          <a:p>
            <a:pPr marL="285750" indent="-285750" algn="l">
              <a:spcAft>
                <a:spcPts val="600"/>
              </a:spcAft>
              <a:buClr>
                <a:srgbClr val="409C20"/>
              </a:buClr>
              <a:buFont typeface="Arial" panose="020B0604020202020204" pitchFamily="34" charset="0"/>
              <a:buChar char="►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Muslim Community Network Association</a:t>
            </a:r>
          </a:p>
          <a:p>
            <a:pPr marL="285750" indent="-285750" algn="l">
              <a:spcAft>
                <a:spcPts val="600"/>
              </a:spcAft>
              <a:buClr>
                <a:srgbClr val="409C20"/>
              </a:buClr>
              <a:buFont typeface="Arial" panose="020B0604020202020204" pitchFamily="34" charset="0"/>
              <a:buChar char="►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Oasis</a:t>
            </a:r>
          </a:p>
          <a:p>
            <a:pPr marL="285750" indent="-285750" algn="l">
              <a:spcAft>
                <a:spcPts val="600"/>
              </a:spcAft>
              <a:buClr>
                <a:srgbClr val="409C20"/>
              </a:buClr>
              <a:buFont typeface="Arial" panose="020B0604020202020204" pitchFamily="34" charset="0"/>
              <a:buChar char="►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Seattle Chinese New Immigrants Center</a:t>
            </a:r>
          </a:p>
          <a:p>
            <a:pPr marL="285750" indent="-285750" algn="l">
              <a:spcAft>
                <a:spcPts val="600"/>
              </a:spcAft>
              <a:buClr>
                <a:srgbClr val="409C20"/>
              </a:buClr>
              <a:buFont typeface="Arial" panose="020B0604020202020204" pitchFamily="34" charset="0"/>
              <a:buChar char="►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South Puget South Pathways</a:t>
            </a:r>
          </a:p>
          <a:p>
            <a:pPr marL="285750" indent="-285750" algn="l">
              <a:spcAft>
                <a:spcPts val="600"/>
              </a:spcAft>
              <a:buClr>
                <a:srgbClr val="409C20"/>
              </a:buClr>
              <a:buFont typeface="Arial" panose="020B0604020202020204" pitchFamily="34" charset="0"/>
              <a:buChar char="►"/>
            </a:pPr>
            <a:endParaRPr lang="en-US" sz="1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>
              <a:spcAft>
                <a:spcPts val="600"/>
              </a:spcAft>
              <a:buClr>
                <a:srgbClr val="409C20"/>
              </a:buClr>
              <a:buFont typeface="Arial" panose="020B0604020202020204" pitchFamily="34" charset="0"/>
              <a:buChar char="►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Unidos Nueva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Alianza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Foundation</a:t>
            </a:r>
          </a:p>
          <a:p>
            <a:pPr marL="285750" indent="-285750" algn="l">
              <a:spcAft>
                <a:spcPts val="600"/>
              </a:spcAft>
              <a:buClr>
                <a:srgbClr val="409C20"/>
              </a:buClr>
              <a:buFont typeface="Arial" panose="020B0604020202020204" pitchFamily="34" charset="0"/>
              <a:buChar char="►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United Territories of Pacific Islanders Alliance (UTOPIA)</a:t>
            </a:r>
          </a:p>
          <a:p>
            <a:pPr marL="285750" indent="-285750" algn="l">
              <a:spcAft>
                <a:spcPts val="600"/>
              </a:spcAft>
              <a:buClr>
                <a:srgbClr val="409C20"/>
              </a:buClr>
              <a:buFont typeface="Arial" panose="020B0604020202020204" pitchFamily="34" charset="0"/>
              <a:buChar char="►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Washington Immigrant Solidarity Network (WAISN)</a:t>
            </a:r>
          </a:p>
          <a:p>
            <a:pPr marL="285750" indent="-285750" algn="l">
              <a:spcAft>
                <a:spcPts val="600"/>
              </a:spcAft>
              <a:buClr>
                <a:srgbClr val="409C20"/>
              </a:buClr>
              <a:buFont typeface="Arial" panose="020B0604020202020204" pitchFamily="34" charset="0"/>
              <a:buChar char="►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Washington West African Center</a:t>
            </a:r>
          </a:p>
        </p:txBody>
      </p:sp>
    </p:spTree>
    <p:extLst>
      <p:ext uri="{BB962C8B-B14F-4D97-AF65-F5344CB8AC3E}">
        <p14:creationId xmlns:p14="http://schemas.microsoft.com/office/powerpoint/2010/main" val="2514029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A93B7-132A-4527-A646-8F696768C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092" y="2449388"/>
            <a:ext cx="4607733" cy="2127251"/>
          </a:xfrm>
        </p:spPr>
        <p:txBody>
          <a:bodyPr anchor="b">
            <a:noAutofit/>
          </a:bodyPr>
          <a:lstStyle/>
          <a:p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endParaRPr lang="en-US" sz="32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BEFE63-C838-3272-4BF5-F7D5DC868B82}"/>
              </a:ext>
            </a:extLst>
          </p:cNvPr>
          <p:cNvSpPr txBox="1"/>
          <p:nvPr/>
        </p:nvSpPr>
        <p:spPr>
          <a:xfrm>
            <a:off x="5834834" y="2076046"/>
            <a:ext cx="60947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11275" indent="-1311275"/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9386B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III. </a:t>
            </a:r>
            <a:r>
              <a:rPr lang="en-US" sz="6000" b="1" dirty="0">
                <a:solidFill>
                  <a:srgbClr val="19386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Second year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9386B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outcomes</a:t>
            </a:r>
            <a:endParaRPr lang="en-US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7864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C70DE-4AA2-95EA-402A-312D457D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A9317-AEF8-A3D6-BD57-46CAE0E10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146" y="587153"/>
            <a:ext cx="9925663" cy="1756883"/>
          </a:xfrm>
        </p:spPr>
        <p:txBody>
          <a:bodyPr/>
          <a:lstStyle/>
          <a:p>
            <a:r>
              <a:rPr lang="en-US" dirty="0"/>
              <a:t>Materials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B6FA230-9303-BB6F-46E2-56904854B11A}"/>
              </a:ext>
            </a:extLst>
          </p:cNvPr>
          <p:cNvSpPr txBox="1">
            <a:spLocks/>
          </p:cNvSpPr>
          <p:nvPr/>
        </p:nvSpPr>
        <p:spPr>
          <a:xfrm>
            <a:off x="1032146" y="1873189"/>
            <a:ext cx="6070111" cy="44249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venir LT Std 55 Roman" panose="020B0503020203020204" pitchFamily="34" charset="0"/>
                <a:ea typeface="+mn-ea"/>
                <a:cs typeface="Segoe UI Semilight" panose="020B04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venir LT Std 55 Roman" panose="020B0503020203020204" pitchFamily="34" charset="0"/>
                <a:ea typeface="+mn-ea"/>
                <a:cs typeface="Segoe UI Semilight" panose="020B04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venir LT Std 55 Roman" panose="020B0503020203020204" pitchFamily="34" charset="0"/>
                <a:ea typeface="+mn-ea"/>
                <a:cs typeface="Segoe UI Semilight" panose="020B04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venir LT Std 55 Roman" panose="020B0503020203020204" pitchFamily="34" charset="0"/>
                <a:ea typeface="+mn-ea"/>
                <a:cs typeface="Segoe UI Semilight" panose="020B0402040204020203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venir LT Std 35 Light" panose="020B0402020203020204" pitchFamily="34" charset="0"/>
              <a:ea typeface="+mn-ea"/>
              <a:cs typeface="Segoe UI Light" panose="020B0502040204020203" pitchFamily="34" charset="0"/>
            </a:endParaRPr>
          </a:p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venir LT Std 35 Light" panose="020B0402020203020204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ACF0E-2CC8-26FE-5DC5-F8485E94D049}"/>
              </a:ext>
            </a:extLst>
          </p:cNvPr>
          <p:cNvSpPr txBox="1">
            <a:spLocks/>
          </p:cNvSpPr>
          <p:nvPr/>
        </p:nvSpPr>
        <p:spPr>
          <a:xfrm>
            <a:off x="1032146" y="1720256"/>
            <a:ext cx="10510280" cy="48904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venir LT Std 55 Roman" panose="020B0503020203020204" pitchFamily="34" charset="0"/>
                <a:ea typeface="+mn-ea"/>
                <a:cs typeface="Segoe UI Semilight" panose="020B04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venir LT Std 55 Roman" panose="020B0503020203020204" pitchFamily="34" charset="0"/>
                <a:ea typeface="+mn-ea"/>
                <a:cs typeface="Segoe UI Semilight" panose="020B04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venir LT Std 55 Roman" panose="020B0503020203020204" pitchFamily="34" charset="0"/>
                <a:ea typeface="+mn-ea"/>
                <a:cs typeface="Segoe UI Semilight" panose="020B04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venir LT Std 55 Roman" panose="020B0503020203020204" pitchFamily="34" charset="0"/>
                <a:ea typeface="+mn-ea"/>
                <a:cs typeface="Segoe UI Semilight" panose="020B0402040204020203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Slides are available on </a:t>
            </a:r>
            <a:r>
              <a:rPr kumimoji="0" lang="en-US" sz="2000" b="1" i="0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4"/>
              </a:rPr>
              <a:t>Section 1332 website</a:t>
            </a:r>
            <a:endParaRPr lang="en-US" sz="800" noProof="0" dirty="0">
              <a:solidFill>
                <a:srgbClr val="000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800100" lvl="1" indent="-34290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Direct link</a:t>
            </a:r>
            <a:r>
              <a:rPr kumimoji="0" lang="en-US" sz="160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</a:t>
            </a:r>
            <a:r>
              <a:rPr lang="en-US" dirty="0">
                <a:hlinkClick r:id="rId5"/>
              </a:rPr>
              <a:t>Public forum for Washington’s Section 1332 State Innovation waiver | Washington Health Benefit Exchange</a:t>
            </a:r>
            <a:endParaRPr lang="en-US" dirty="0"/>
          </a:p>
          <a:p>
            <a:pPr marL="800100" lvl="1" indent="-34290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This meeting is being recorded </a:t>
            </a:r>
          </a:p>
          <a:p>
            <a:pPr marL="800100" lvl="1" indent="-34290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u="none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Recording will be available on Section 1332 website (link above) for the duration of the public comment period.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9399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777BEB-69B2-69CF-894B-27EC02977F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2975" y="1517578"/>
            <a:ext cx="5013960" cy="7826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Second year top lines– Enrollment 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902C2C-F82F-DB6D-5333-AF6901FE4C3A}"/>
              </a:ext>
            </a:extLst>
          </p:cNvPr>
          <p:cNvSpPr txBox="1"/>
          <p:nvPr/>
        </p:nvSpPr>
        <p:spPr>
          <a:xfrm>
            <a:off x="895506" y="2395366"/>
            <a:ext cx="5429620" cy="28315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~15k </a:t>
            </a:r>
            <a:r>
              <a:rPr lang="en-US" sz="20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applied for health coverage under the 1332 Waiver since Nov. 1, 2024 (start of open enrollment for 2025).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~2,400 </a:t>
            </a:r>
            <a:r>
              <a:rPr lang="en-US" sz="20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signed-up for health coverage.</a:t>
            </a:r>
          </a:p>
          <a:p>
            <a:pPr marL="800100" lvl="1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Including </a:t>
            </a:r>
            <a:r>
              <a:rPr lang="en-US" sz="2000" b="1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1,200 new customers</a:t>
            </a:r>
            <a:r>
              <a:rPr lang="en-US" sz="20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2000" dirty="0">
              <a:solidFill>
                <a:srgbClr val="737375"/>
              </a:solidFill>
              <a:latin typeface="Segoe UI Semilight"/>
              <a:cs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37375"/>
              </a:solidFill>
              <a:effectLst/>
              <a:uLnTx/>
              <a:uFillTx/>
              <a:latin typeface="Segoe UI Semilight"/>
              <a:ea typeface="+mn-ea"/>
              <a:cs typeface="Segoe UI"/>
            </a:endParaRPr>
          </a:p>
        </p:txBody>
      </p:sp>
      <p:pic>
        <p:nvPicPr>
          <p:cNvPr id="1026" name="Picture 2" descr="Wahealthplanfinder.org. Regardless of immigration status. Everyone in Washington can buy health insurance.">
            <a:extLst>
              <a:ext uri="{FF2B5EF4-FFF2-40B4-BE49-F238E27FC236}">
                <a16:creationId xmlns:a16="http://schemas.microsoft.com/office/drawing/2014/main" id="{9EBB5245-8384-F6D7-4C4E-31F8D1283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0"/>
            <a:ext cx="54863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254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C16B776-5B33-23D2-58CC-3572FF03B386}"/>
              </a:ext>
            </a:extLst>
          </p:cNvPr>
          <p:cNvSpPr txBox="1"/>
          <p:nvPr/>
        </p:nvSpPr>
        <p:spPr>
          <a:xfrm>
            <a:off x="1056855" y="1449290"/>
            <a:ext cx="10277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Waiver (IHC) customers are significantly younger than overall Exchange customers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90% </a:t>
            </a:r>
            <a:r>
              <a:rPr lang="en-US" sz="2000" dirty="0">
                <a:solidFill>
                  <a:srgbClr val="000000"/>
                </a:solidFill>
              </a:rPr>
              <a:t>are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under the age of 55, compared to 70% of the over QHP population.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923033-1E96-6EF1-8292-B657D8E6A758}"/>
              </a:ext>
            </a:extLst>
          </p:cNvPr>
          <p:cNvSpPr txBox="1"/>
          <p:nvPr/>
        </p:nvSpPr>
        <p:spPr>
          <a:xfrm>
            <a:off x="1056855" y="756782"/>
            <a:ext cx="10441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9386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Second year top lines – Age </a:t>
            </a:r>
            <a:endParaRPr lang="en-US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CE2DB0-D169-3B52-2386-33FB11AE00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734"/>
          <a:stretch/>
        </p:blipFill>
        <p:spPr>
          <a:xfrm>
            <a:off x="1009716" y="2434196"/>
            <a:ext cx="10172567" cy="280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0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A1171-A448-A9FE-23EE-1CD769735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9386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Second year top lines – Race and ethnicity </a:t>
            </a:r>
            <a:br>
              <a:rPr lang="en-US" dirty="0">
                <a:latin typeface="+mj-lt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8B037-D988-47D3-EB10-8A311FECE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5047"/>
            <a:ext cx="10515600" cy="45767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+mj-lt"/>
              </a:rPr>
              <a:t>Waiver customers are more diverse than the overall Exchange customers  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latin typeface="+mj-lt"/>
              </a:rPr>
              <a:t>Among customer who identified race, 84% of the waiver population identified as non-white, compared to 49% of overall QHP customers.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Noto Sans" panose="020B0502040504020204" pitchFamily="34" charset="0"/>
                <a:cs typeface="Noto Sans" panose="020B0502040504020204" pitchFamily="34" charset="0"/>
              </a:rPr>
              <a:t>Among customer who reported ethnicity,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Noto Sans" panose="020B0502040504020204" pitchFamily="34" charset="0"/>
                <a:cs typeface="Noto Sans" panose="020B0502040504020204" pitchFamily="34" charset="0"/>
              </a:rPr>
              <a:t>61% of the waiver population identified as Hispanic, compared to 9% of overall QHP customers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B88F9E-5573-9FB5-C520-0FCB2895CE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7" r="1076" b="1648"/>
          <a:stretch/>
        </p:blipFill>
        <p:spPr>
          <a:xfrm>
            <a:off x="2720339" y="3429001"/>
            <a:ext cx="6690361" cy="2769660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161486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D7CD0-0E08-7125-67CB-1EE6BE357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83" y="506961"/>
            <a:ext cx="11353800" cy="5128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dirty="0">
                <a:solidFill>
                  <a:srgbClr val="19386B"/>
                </a:solidFill>
              </a:rPr>
              <a:t>75% of waiver customers had a trained assister help them enroll</a:t>
            </a:r>
            <a:br>
              <a:rPr lang="en-US" sz="3000" dirty="0">
                <a:solidFill>
                  <a:srgbClr val="19386B"/>
                </a:solidFill>
              </a:rPr>
            </a:br>
            <a:endParaRPr lang="en-US" sz="3000" dirty="0">
              <a:solidFill>
                <a:srgbClr val="19386B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C6F2B01-ED70-B8E7-BCC5-21F2275AA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58448" y="1173435"/>
            <a:ext cx="4048135" cy="382372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52401A-BB21-73F5-84AC-7DCB7E73F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9422" y="1210738"/>
            <a:ext cx="2930675" cy="37774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46732C-F7A3-B9B5-5551-B32AE5A82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196" t="6720" r="7508" b="10235"/>
          <a:stretch/>
        </p:blipFill>
        <p:spPr>
          <a:xfrm>
            <a:off x="7409404" y="3917359"/>
            <a:ext cx="1768514" cy="28803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674236-01CB-202F-ECCA-B6C690A52A4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599"/>
          <a:stretch/>
        </p:blipFill>
        <p:spPr>
          <a:xfrm>
            <a:off x="375254" y="3178187"/>
            <a:ext cx="1854362" cy="19428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8FB349-9DA0-FA7F-9FB1-0954C1D4CB4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9760" r="18786"/>
          <a:stretch/>
        </p:blipFill>
        <p:spPr>
          <a:xfrm>
            <a:off x="6344080" y="4259363"/>
            <a:ext cx="1090790" cy="1720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70CEFF-78C6-78AD-A52C-D779E1C713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603" y="4956034"/>
            <a:ext cx="4104528" cy="18416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21A6F0-1D80-16CC-0874-42801DE508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5401" y="1198428"/>
            <a:ext cx="2773424" cy="2208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702CF0-35A6-3C46-7793-36FC119255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8824" y="5166834"/>
            <a:ext cx="1190625" cy="1104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EDC32B-DA06-CC1B-7166-6069F184DE3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b="37651"/>
          <a:stretch/>
        </p:blipFill>
        <p:spPr>
          <a:xfrm>
            <a:off x="6699886" y="3438776"/>
            <a:ext cx="2611930" cy="4157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246DE9-9B5A-B5D3-8C3D-DD6EE1F5FF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38131" y="5011665"/>
            <a:ext cx="1947250" cy="17860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177C9A-0A64-C27B-B941-72F16A5B44D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60" r="47470"/>
          <a:stretch/>
        </p:blipFill>
        <p:spPr>
          <a:xfrm>
            <a:off x="10437665" y="4956035"/>
            <a:ext cx="1754335" cy="19019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A5017A-20EF-733D-5768-DA4CE586DE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3231" y="1144017"/>
            <a:ext cx="1676400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70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AEDB57B3-8A6B-57BB-D31F-0B9B1DEAC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2" y="1080077"/>
            <a:ext cx="4171951" cy="783070"/>
          </a:xfrm>
        </p:spPr>
        <p:txBody>
          <a:bodyPr>
            <a:noAutofit/>
          </a:bodyPr>
          <a:lstStyle/>
          <a:p>
            <a:r>
              <a:rPr lang="en-US" dirty="0"/>
              <a:t>Current activities	</a:t>
            </a:r>
          </a:p>
        </p:txBody>
      </p: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6736049D-42DB-CF02-CF6A-C8E3295EF0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000805"/>
              </p:ext>
            </p:extLst>
          </p:nvPr>
        </p:nvGraphicFramePr>
        <p:xfrm>
          <a:off x="1364456" y="2392453"/>
          <a:ext cx="9463088" cy="3321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8467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263D9-063E-020E-6AEB-29C53C849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6E91F-8119-AF02-073E-EB429A3B17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1257300" indent="-1257300"/>
            <a:r>
              <a:rPr lang="en-US" b="1" dirty="0"/>
              <a:t>IV. Public comment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609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814D2-FA9B-182B-0DA8-D4FAA7BB8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comment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92063-429F-84E9-C969-A32103247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+mn-lt"/>
              </a:rPr>
              <a:t>Purpose of today’s public forum is to accept public comments on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the progress of Washington’s Section 1332 State Innovation Waiver.</a:t>
            </a:r>
          </a:p>
          <a:p>
            <a:pPr marL="0" indent="0">
              <a:buNone/>
            </a:pPr>
            <a:endParaRPr lang="en-US" sz="2000" b="1" dirty="0">
              <a:latin typeface="+mn-lt"/>
            </a:endParaRPr>
          </a:p>
          <a:p>
            <a:pPr marL="0" indent="0">
              <a:buNone/>
            </a:pPr>
            <a:r>
              <a:rPr lang="en-US" sz="2000" b="1" u="sng" dirty="0">
                <a:latin typeface="+mn-lt"/>
              </a:rPr>
              <a:t>How to submit optional public comment </a:t>
            </a:r>
          </a:p>
          <a:p>
            <a:pPr marL="457200" lvl="1" indent="0">
              <a:buNone/>
            </a:pPr>
            <a:endParaRPr lang="en-US" sz="2000" b="1" dirty="0">
              <a:solidFill>
                <a:schemeClr val="tx1"/>
              </a:solidFill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Virtually: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Write “public comment” in the Q&amp;A box followed by your comment.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Over email: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Send an email with your comment to </a:t>
            </a:r>
            <a:r>
              <a:rPr lang="en-US" sz="2000" dirty="0">
                <a:solidFill>
                  <a:schemeClr val="tx1"/>
                </a:solidFill>
                <a:latin typeface="+mn-lt"/>
                <a:hlinkClick r:id="rId2" tooltip="mailto:wa1332@wahbexchange.or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WA1332@wahbexchange.org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with “Annual public forum comment” in the subject line.</a:t>
            </a:r>
            <a:endParaRPr lang="en-US" sz="2000" u="sng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28172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669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08453-1B14-01EA-9AE6-AA3B9E675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55999-3128-8DD8-9B63-7AA8A27EC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146" y="587153"/>
            <a:ext cx="9925663" cy="1756883"/>
          </a:xfrm>
        </p:spPr>
        <p:txBody>
          <a:bodyPr/>
          <a:lstStyle/>
          <a:p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Your participation </a:t>
            </a:r>
            <a:endParaRPr lang="en-US" dirty="0">
              <a:solidFill>
                <a:schemeClr val="tx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ACB8474-F415-C77A-4CAE-6B36473BF85E}"/>
              </a:ext>
            </a:extLst>
          </p:cNvPr>
          <p:cNvSpPr txBox="1">
            <a:spLocks/>
          </p:cNvSpPr>
          <p:nvPr/>
        </p:nvSpPr>
        <p:spPr>
          <a:xfrm>
            <a:off x="1032146" y="1873189"/>
            <a:ext cx="6070111" cy="44249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venir LT Std 55 Roman" panose="020B0503020203020204" pitchFamily="34" charset="0"/>
                <a:ea typeface="+mn-ea"/>
                <a:cs typeface="Segoe UI Semilight" panose="020B04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venir LT Std 55 Roman" panose="020B0503020203020204" pitchFamily="34" charset="0"/>
                <a:ea typeface="+mn-ea"/>
                <a:cs typeface="Segoe UI Semilight" panose="020B04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venir LT Std 55 Roman" panose="020B0503020203020204" pitchFamily="34" charset="0"/>
                <a:ea typeface="+mn-ea"/>
                <a:cs typeface="Segoe UI Semilight" panose="020B04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venir LT Std 55 Roman" panose="020B0503020203020204" pitchFamily="34" charset="0"/>
                <a:ea typeface="+mn-ea"/>
                <a:cs typeface="Segoe UI Semilight" panose="020B0402040204020203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venir LT Std 35 Light" panose="020B0402020203020204" pitchFamily="34" charset="0"/>
              <a:ea typeface="+mn-ea"/>
              <a:cs typeface="Segoe UI Light" panose="020B0502040204020203" pitchFamily="34" charset="0"/>
            </a:endParaRPr>
          </a:p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venir LT Std 35 Light" panose="020B0402020203020204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2445E-8E10-DBC0-BA62-FE84302D0928}"/>
              </a:ext>
            </a:extLst>
          </p:cNvPr>
          <p:cNvSpPr txBox="1">
            <a:spLocks/>
          </p:cNvSpPr>
          <p:nvPr/>
        </p:nvSpPr>
        <p:spPr>
          <a:xfrm>
            <a:off x="752168" y="1720256"/>
            <a:ext cx="10790258" cy="48904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venir LT Std 55 Roman" panose="020B0503020203020204" pitchFamily="34" charset="0"/>
                <a:ea typeface="+mn-ea"/>
                <a:cs typeface="Segoe UI Semilight" panose="020B04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venir LT Std 55 Roman" panose="020B0503020203020204" pitchFamily="34" charset="0"/>
                <a:ea typeface="+mn-ea"/>
                <a:cs typeface="Segoe UI Semilight" panose="020B04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venir LT Std 55 Roman" panose="020B0503020203020204" pitchFamily="34" charset="0"/>
                <a:ea typeface="+mn-ea"/>
                <a:cs typeface="Segoe UI Semilight" panose="020B04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venir LT Std 55 Roman" panose="020B0503020203020204" pitchFamily="34" charset="0"/>
                <a:ea typeface="+mn-ea"/>
                <a:cs typeface="Segoe UI Semilight" panose="020B0402040204020203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Please feel free to introduce yourself </a:t>
            </a:r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putting your name and organization in the Q&amp;A box!</a:t>
            </a:r>
          </a:p>
          <a:p>
            <a:pPr marL="342900" indent="-342900">
              <a:spcBef>
                <a:spcPts val="3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Purpose of today’s public forum is to accept public comments on the progress of Washington’s Section 1332 State Innovation Waiver. </a:t>
            </a:r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Comments will be summarized and included in an upcoming federal report.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How to submit a virtual public comment: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Write “public comment” in the Q&amp;A box followed by your comment.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How to submit a written public comment: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Send an email to </a:t>
            </a:r>
            <a:r>
              <a:rPr lang="en-US" sz="20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4" tooltip="mailto:wa1332@wahbexchange.or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WA1332@wahbexchange.org</a:t>
            </a:r>
            <a:r>
              <a:rPr lang="en-US" sz="20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with, “Annual public forum comment,” in the subject line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  <a:endParaRPr lang="en-US" sz="2000" u="sng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3317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41FB0-5E68-49C8-8689-2A634AA9F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77523"/>
            <a:ext cx="12191999" cy="2387600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Immigrant health coverage </a:t>
            </a:r>
            <a:b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4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Annual public forum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6070F8A-BE64-F00D-A79D-F0690D25BC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Washington Health Benefit Exchange Update</a:t>
            </a:r>
          </a:p>
          <a:p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May 22,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8798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E1D135-D29D-9CCD-8DA8-44951A95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156" y="804301"/>
            <a:ext cx="9034155" cy="84161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Today’s presenter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535B550-D7BA-AE9B-3E39-89096CD67980}"/>
              </a:ext>
            </a:extLst>
          </p:cNvPr>
          <p:cNvSpPr txBox="1">
            <a:spLocks/>
          </p:cNvSpPr>
          <p:nvPr/>
        </p:nvSpPr>
        <p:spPr>
          <a:xfrm>
            <a:off x="4625797" y="5514763"/>
            <a:ext cx="3746548" cy="394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00" dirty="0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A8420FD6-AE58-EC15-8930-424FA43C2AF7}"/>
              </a:ext>
            </a:extLst>
          </p:cNvPr>
          <p:cNvSpPr txBox="1">
            <a:spLocks/>
          </p:cNvSpPr>
          <p:nvPr/>
        </p:nvSpPr>
        <p:spPr>
          <a:xfrm>
            <a:off x="3837501" y="4543429"/>
            <a:ext cx="5836131" cy="4115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Supporting Exchange staff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57D0B3-32A9-58E4-2DC5-4D1C531D28BA}"/>
              </a:ext>
            </a:extLst>
          </p:cNvPr>
          <p:cNvSpPr txBox="1"/>
          <p:nvPr/>
        </p:nvSpPr>
        <p:spPr>
          <a:xfrm>
            <a:off x="1159156" y="2008047"/>
            <a:ext cx="41981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000" b="1" dirty="0">
                <a:solidFill>
                  <a:srgbClr val="409C2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Joan Altman</a:t>
            </a:r>
            <a:r>
              <a:rPr lang="en-US" sz="1800" kern="100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en-US" sz="1800" i="1" kern="100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She/Her </a:t>
            </a:r>
          </a:p>
          <a:p>
            <a:pPr marL="0" marR="0">
              <a:spcBef>
                <a:spcPts val="0"/>
              </a:spcBef>
            </a:pPr>
            <a:r>
              <a:rPr lang="en-US" sz="1800" b="1" kern="100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Director of Government Affairs </a:t>
            </a:r>
            <a:br>
              <a:rPr lang="en-US" sz="1800" b="1" kern="100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1800" b="1" kern="100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&amp; Strategic Partnerships </a:t>
            </a:r>
          </a:p>
          <a:p>
            <a:pPr marL="0" marR="0">
              <a:spcBef>
                <a:spcPts val="0"/>
              </a:spcBef>
            </a:pPr>
            <a:r>
              <a:rPr lang="en-US" sz="1800" kern="100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Washington Health Benefit Exchange </a:t>
            </a:r>
            <a:r>
              <a:rPr lang="en-US" sz="1800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4"/>
              </a:rPr>
              <a:t>joan.altman@wahbexchange.org</a:t>
            </a:r>
            <a:endParaRPr lang="en-US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B97D9D-8E62-D27E-C3C7-847D9E8065C3}"/>
              </a:ext>
            </a:extLst>
          </p:cNvPr>
          <p:cNvSpPr txBox="1"/>
          <p:nvPr/>
        </p:nvSpPr>
        <p:spPr>
          <a:xfrm>
            <a:off x="1159156" y="5096356"/>
            <a:ext cx="37248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000" b="1" dirty="0">
                <a:solidFill>
                  <a:srgbClr val="409C2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Lisa Jonson</a:t>
            </a:r>
            <a:r>
              <a:rPr lang="en-US" sz="1800" kern="100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en-US" sz="1800" i="1" kern="100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She/Her </a:t>
            </a:r>
          </a:p>
          <a:p>
            <a:pPr marL="0" marR="0">
              <a:spcBef>
                <a:spcPts val="0"/>
              </a:spcBef>
            </a:pPr>
            <a:r>
              <a:rPr lang="en-US" sz="1800" b="1" kern="100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Immigrant Health </a:t>
            </a:r>
            <a:br>
              <a:rPr lang="en-US" sz="1800" b="1" kern="100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1800" b="1" kern="100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Coverage Coordinator</a:t>
            </a:r>
          </a:p>
          <a:p>
            <a:pPr marL="0" marR="0">
              <a:spcBef>
                <a:spcPts val="0"/>
              </a:spcBef>
            </a:pPr>
            <a:r>
              <a:rPr lang="en-US" sz="1800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4"/>
              </a:rPr>
              <a:t>lisa.jonson@wahbexchange.org</a:t>
            </a:r>
            <a:endParaRPr lang="en-US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085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51EBD-E663-B606-3021-C5A9A2373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Today’s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4F838-D7F0-28BA-48C2-791598C84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I. Waiver background and overview</a:t>
            </a:r>
          </a:p>
          <a:p>
            <a:pPr marL="514350" indent="-514350">
              <a:buAutoNum type="romanUcPeriod"/>
            </a:pPr>
            <a:endParaRPr lang="en-US" sz="2400" i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II. Second year highlights</a:t>
            </a:r>
          </a:p>
          <a:p>
            <a:pPr marL="0" indent="0">
              <a:buNone/>
            </a:pPr>
            <a:endParaRPr lang="en-US" sz="24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III. Second year outcomes</a:t>
            </a:r>
          </a:p>
          <a:p>
            <a:pPr marL="0" indent="0">
              <a:buNone/>
            </a:pPr>
            <a:endParaRPr lang="en-US" sz="24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Wingdings" panose="05000000000000000000" pitchFamily="2" charset="2"/>
              </a:rPr>
              <a:t>IV. Public comment</a:t>
            </a:r>
          </a:p>
        </p:txBody>
      </p:sp>
    </p:spTree>
    <p:extLst>
      <p:ext uri="{BB962C8B-B14F-4D97-AF65-F5344CB8AC3E}">
        <p14:creationId xmlns:p14="http://schemas.microsoft.com/office/powerpoint/2010/main" val="1121675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2B5C5-AA9F-9471-8BA8-34B7F952BC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marL="630238" indent="-630238"/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I. Waiver background and overview </a:t>
            </a:r>
          </a:p>
        </p:txBody>
      </p:sp>
    </p:spTree>
    <p:extLst>
      <p:ext uri="{BB962C8B-B14F-4D97-AF65-F5344CB8AC3E}">
        <p14:creationId xmlns:p14="http://schemas.microsoft.com/office/powerpoint/2010/main" val="3641246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A512B-8517-14B8-312A-6DCA1D8B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6167E6B-EF1C-0DCD-E3FA-853EB8549E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7322" y="415040"/>
            <a:ext cx="9026439" cy="571096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Background</a:t>
            </a:r>
            <a:r>
              <a:rPr lang="en-US" dirty="0"/>
              <a:t> on </a:t>
            </a:r>
            <a:r>
              <a:rPr lang="en-US" spc="-60" dirty="0"/>
              <a:t>Section </a:t>
            </a:r>
            <a:r>
              <a:rPr dirty="0"/>
              <a:t>1332</a:t>
            </a:r>
            <a:r>
              <a:rPr spc="-53" dirty="0"/>
              <a:t> </a:t>
            </a:r>
            <a:r>
              <a:rPr lang="en-US" spc="-13" dirty="0"/>
              <a:t>w</a:t>
            </a:r>
            <a:r>
              <a:rPr spc="-13" dirty="0"/>
              <a:t>aivers</a:t>
            </a:r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2B18E34-AFE4-1E62-A2A1-66C3214F7F4B}"/>
              </a:ext>
            </a:extLst>
          </p:cNvPr>
          <p:cNvSpPr txBox="1"/>
          <p:nvPr/>
        </p:nvSpPr>
        <p:spPr>
          <a:xfrm>
            <a:off x="934832" y="1220582"/>
            <a:ext cx="10186542" cy="4160219"/>
          </a:xfrm>
          <a:prstGeom prst="rect">
            <a:avLst/>
          </a:prstGeom>
        </p:spPr>
        <p:txBody>
          <a:bodyPr vert="horz" wrap="square" lIns="0" tIns="70272" rIns="0" bIns="0" rtlCol="0" anchor="t">
            <a:spAutoFit/>
          </a:bodyPr>
          <a:lstStyle/>
          <a:p>
            <a:pPr marL="473075" indent="-457200">
              <a:spcBef>
                <a:spcPts val="552"/>
              </a:spcBef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505447" algn="l"/>
                <a:tab pos="506294" algn="l"/>
              </a:tabLst>
            </a:pPr>
            <a:r>
              <a:rPr sz="2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States can pursue innovative strategies to provide access to</a:t>
            </a:r>
            <a:r>
              <a:rPr lang="en-US" sz="2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sz="2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high-quality, affordable health insurance by changing or waiving parts of the Affordable Care Act (ACA)</a:t>
            </a:r>
            <a:r>
              <a:rPr lang="en-US" sz="2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  <a:p>
            <a:pPr marL="473075" marR="6350" indent="-457200">
              <a:lnSpc>
                <a:spcPct val="114599"/>
              </a:lnSpc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505447" algn="l"/>
                <a:tab pos="506294" algn="l"/>
              </a:tabLst>
            </a:pPr>
            <a:r>
              <a:rPr lang="en-US" sz="2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Section 1332 waivers are approved in five-year increments, and the state must annually submit reporting to request pass-through and affirm state adherence to federal restrictions (guardrails).</a:t>
            </a:r>
          </a:p>
          <a:p>
            <a:pPr marL="473075" marR="6350" indent="-457200">
              <a:lnSpc>
                <a:spcPct val="114599"/>
              </a:lnSpc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505447" algn="l"/>
                <a:tab pos="506294" algn="l"/>
              </a:tabLst>
            </a:pPr>
            <a:r>
              <a:rPr lang="en-US" sz="2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Under the waiver, the Exchange is also required to host an annual POST-AWARD FORUM to accept public comment on the progress of the Section 1332 waiver.</a:t>
            </a:r>
            <a:endParaRPr 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909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7C14F-7536-B96A-91C0-D17D59274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020A4A-2B1F-2328-C4F0-DE3B72D1C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093" y="1059459"/>
            <a:ext cx="9081219" cy="46084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C04BD6-F15C-0BFF-247A-A447CF361621}"/>
              </a:ext>
            </a:extLst>
          </p:cNvPr>
          <p:cNvSpPr txBox="1"/>
          <p:nvPr/>
        </p:nvSpPr>
        <p:spPr>
          <a:xfrm>
            <a:off x="1042233" y="6123272"/>
            <a:ext cx="10107533" cy="3509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b="1" i="1" spc="50" dirty="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Data Source: </a:t>
            </a:r>
            <a:r>
              <a:rPr lang="en-US" sz="1400" i="1" spc="50" dirty="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Office of Financial Management Research Brief No. </a:t>
            </a:r>
            <a:r>
              <a:rPr lang="en-US" sz="1400" i="1" spc="5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112</a:t>
            </a:r>
            <a:r>
              <a:rPr lang="en-US" sz="1400" i="1" spc="50" dirty="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(</a:t>
            </a:r>
            <a:r>
              <a:rPr lang="en-US" sz="1400" i="1" spc="5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August 2023) </a:t>
            </a:r>
            <a:r>
              <a:rPr lang="en-US" sz="1400" i="1" spc="50" dirty="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</a:t>
            </a:r>
            <a:r>
              <a:rPr lang="en-US" sz="1400" i="1" dirty="0">
                <a:hlinkClick r:id="rId5"/>
              </a:rPr>
              <a:t>Washington’s non-citizen immigrant population continued to experience disparities in health coverage</a:t>
            </a:r>
            <a:endParaRPr lang="en-US" sz="1400" i="1" spc="5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7E38237-D8F9-5F59-3F97-8F031A882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Who is uninsured in Washington?</a:t>
            </a:r>
          </a:p>
        </p:txBody>
      </p:sp>
      <p:sp>
        <p:nvSpPr>
          <p:cNvPr id="2" name="Callout: Left Arrow 1">
            <a:extLst>
              <a:ext uri="{FF2B5EF4-FFF2-40B4-BE49-F238E27FC236}">
                <a16:creationId xmlns:a16="http://schemas.microsoft.com/office/drawing/2014/main" id="{5AEAC1C0-3831-E36D-86FD-28EFDC981393}"/>
              </a:ext>
            </a:extLst>
          </p:cNvPr>
          <p:cNvSpPr/>
          <p:nvPr/>
        </p:nvSpPr>
        <p:spPr>
          <a:xfrm>
            <a:off x="9490841" y="1367945"/>
            <a:ext cx="2603715" cy="1835610"/>
          </a:xfrm>
          <a:prstGeom prst="leftArrowCallout">
            <a:avLst>
              <a:gd name="adj1" fmla="val 14436"/>
              <a:gd name="adj2" fmla="val 10707"/>
              <a:gd name="adj3" fmla="val 24690"/>
              <a:gd name="adj4" fmla="val 7345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Being an undocumented immigrant is the strongest predictor of being uninsured.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28374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3_Office Theme">
  <a:themeElements>
    <a:clrScheme name="HCA">
      <a:dk1>
        <a:srgbClr val="000000"/>
      </a:dk1>
      <a:lt1>
        <a:sysClr val="window" lastClr="FFFFFF"/>
      </a:lt1>
      <a:dk2>
        <a:srgbClr val="151F6D"/>
      </a:dk2>
      <a:lt2>
        <a:srgbClr val="F8E08E"/>
      </a:lt2>
      <a:accent1>
        <a:srgbClr val="0077C8"/>
      </a:accent1>
      <a:accent2>
        <a:srgbClr val="97D700"/>
      </a:accent2>
      <a:accent3>
        <a:srgbClr val="509E2F"/>
      </a:accent3>
      <a:accent4>
        <a:srgbClr val="925D9C"/>
      </a:accent4>
      <a:accent5>
        <a:srgbClr val="F2A900"/>
      </a:accent5>
      <a:accent6>
        <a:srgbClr val="FF671F"/>
      </a:accent6>
      <a:hlink>
        <a:srgbClr val="5B7F95"/>
      </a:hlink>
      <a:folHlink>
        <a:srgbClr val="CBA052"/>
      </a:folHlink>
    </a:clrScheme>
    <a:fontScheme name="Custom 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HCA">
      <a:dk1>
        <a:srgbClr val="000000"/>
      </a:dk1>
      <a:lt1>
        <a:sysClr val="window" lastClr="FFFFFF"/>
      </a:lt1>
      <a:dk2>
        <a:srgbClr val="151F6D"/>
      </a:dk2>
      <a:lt2>
        <a:srgbClr val="F8E08E"/>
      </a:lt2>
      <a:accent1>
        <a:srgbClr val="0077C8"/>
      </a:accent1>
      <a:accent2>
        <a:srgbClr val="97D700"/>
      </a:accent2>
      <a:accent3>
        <a:srgbClr val="509E2F"/>
      </a:accent3>
      <a:accent4>
        <a:srgbClr val="CBA052"/>
      </a:accent4>
      <a:accent5>
        <a:srgbClr val="F2A900"/>
      </a:accent5>
      <a:accent6>
        <a:srgbClr val="FF671F"/>
      </a:accent6>
      <a:hlink>
        <a:srgbClr val="5B7F95"/>
      </a:hlink>
      <a:folHlink>
        <a:srgbClr val="925D9C"/>
      </a:folHlink>
    </a:clrScheme>
    <a:fontScheme name="HCA">
      <a:majorFont>
        <a:latin typeface="Tahom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HCA">
      <a:dk1>
        <a:srgbClr val="000000"/>
      </a:dk1>
      <a:lt1>
        <a:sysClr val="window" lastClr="FFFFFF"/>
      </a:lt1>
      <a:dk2>
        <a:srgbClr val="151F6D"/>
      </a:dk2>
      <a:lt2>
        <a:srgbClr val="F8E08E"/>
      </a:lt2>
      <a:accent1>
        <a:srgbClr val="0077C8"/>
      </a:accent1>
      <a:accent2>
        <a:srgbClr val="97D700"/>
      </a:accent2>
      <a:accent3>
        <a:srgbClr val="509E2F"/>
      </a:accent3>
      <a:accent4>
        <a:srgbClr val="CBA052"/>
      </a:accent4>
      <a:accent5>
        <a:srgbClr val="F2A900"/>
      </a:accent5>
      <a:accent6>
        <a:srgbClr val="FF671F"/>
      </a:accent6>
      <a:hlink>
        <a:srgbClr val="5B7F95"/>
      </a:hlink>
      <a:folHlink>
        <a:srgbClr val="925D9C"/>
      </a:folHlink>
    </a:clrScheme>
    <a:fontScheme name="HCA">
      <a:majorFont>
        <a:latin typeface="Tahom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Theme">
  <a:themeElements>
    <a:clrScheme name="HCA">
      <a:dk1>
        <a:srgbClr val="000000"/>
      </a:dk1>
      <a:lt1>
        <a:sysClr val="window" lastClr="FFFFFF"/>
      </a:lt1>
      <a:dk2>
        <a:srgbClr val="151F6D"/>
      </a:dk2>
      <a:lt2>
        <a:srgbClr val="F8E08E"/>
      </a:lt2>
      <a:accent1>
        <a:srgbClr val="0077C8"/>
      </a:accent1>
      <a:accent2>
        <a:srgbClr val="97D700"/>
      </a:accent2>
      <a:accent3>
        <a:srgbClr val="509E2F"/>
      </a:accent3>
      <a:accent4>
        <a:srgbClr val="CBA052"/>
      </a:accent4>
      <a:accent5>
        <a:srgbClr val="F2A900"/>
      </a:accent5>
      <a:accent6>
        <a:srgbClr val="FF671F"/>
      </a:accent6>
      <a:hlink>
        <a:srgbClr val="5B7F95"/>
      </a:hlink>
      <a:folHlink>
        <a:srgbClr val="925D9C"/>
      </a:folHlink>
    </a:clrScheme>
    <a:fontScheme name="HCA">
      <a:majorFont>
        <a:latin typeface="Tahom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Office Theme">
  <a:themeElements>
    <a:clrScheme name="HCA">
      <a:dk1>
        <a:srgbClr val="000000"/>
      </a:dk1>
      <a:lt1>
        <a:sysClr val="window" lastClr="FFFFFF"/>
      </a:lt1>
      <a:dk2>
        <a:srgbClr val="151F6D"/>
      </a:dk2>
      <a:lt2>
        <a:srgbClr val="F8E08E"/>
      </a:lt2>
      <a:accent1>
        <a:srgbClr val="0077C8"/>
      </a:accent1>
      <a:accent2>
        <a:srgbClr val="97D700"/>
      </a:accent2>
      <a:accent3>
        <a:srgbClr val="509E2F"/>
      </a:accent3>
      <a:accent4>
        <a:srgbClr val="CBA052"/>
      </a:accent4>
      <a:accent5>
        <a:srgbClr val="F2A900"/>
      </a:accent5>
      <a:accent6>
        <a:srgbClr val="FF671F"/>
      </a:accent6>
      <a:hlink>
        <a:srgbClr val="5B7F95"/>
      </a:hlink>
      <a:folHlink>
        <a:srgbClr val="925D9C"/>
      </a:folHlink>
    </a:clrScheme>
    <a:fontScheme name="HCA">
      <a:majorFont>
        <a:latin typeface="Tahom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Office Theme">
  <a:themeElements>
    <a:clrScheme name="HCA">
      <a:dk1>
        <a:srgbClr val="000000"/>
      </a:dk1>
      <a:lt1>
        <a:sysClr val="window" lastClr="FFFFFF"/>
      </a:lt1>
      <a:dk2>
        <a:srgbClr val="151F6D"/>
      </a:dk2>
      <a:lt2>
        <a:srgbClr val="F8E08E"/>
      </a:lt2>
      <a:accent1>
        <a:srgbClr val="0077C8"/>
      </a:accent1>
      <a:accent2>
        <a:srgbClr val="97D700"/>
      </a:accent2>
      <a:accent3>
        <a:srgbClr val="509E2F"/>
      </a:accent3>
      <a:accent4>
        <a:srgbClr val="CBA052"/>
      </a:accent4>
      <a:accent5>
        <a:srgbClr val="F2A900"/>
      </a:accent5>
      <a:accent6>
        <a:srgbClr val="FF671F"/>
      </a:accent6>
      <a:hlink>
        <a:srgbClr val="5B7F95"/>
      </a:hlink>
      <a:folHlink>
        <a:srgbClr val="925D9C"/>
      </a:folHlink>
    </a:clrScheme>
    <a:fontScheme name="HCA">
      <a:majorFont>
        <a:latin typeface="Tahom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WAHBE_MasterSlides_2022">
  <a:themeElements>
    <a:clrScheme name="WAHBE">
      <a:dk1>
        <a:srgbClr val="4A4A4A"/>
      </a:dk1>
      <a:lt1>
        <a:sysClr val="window" lastClr="FFFFFF"/>
      </a:lt1>
      <a:dk2>
        <a:srgbClr val="19386B"/>
      </a:dk2>
      <a:lt2>
        <a:srgbClr val="F6F6F6"/>
      </a:lt2>
      <a:accent1>
        <a:srgbClr val="89BF42"/>
      </a:accent1>
      <a:accent2>
        <a:srgbClr val="19386B"/>
      </a:accent2>
      <a:accent3>
        <a:srgbClr val="6D685E"/>
      </a:accent3>
      <a:accent4>
        <a:srgbClr val="F6A623"/>
      </a:accent4>
      <a:accent5>
        <a:srgbClr val="DD1E16"/>
      </a:accent5>
      <a:accent6>
        <a:srgbClr val="326FB6"/>
      </a:accent6>
      <a:hlink>
        <a:srgbClr val="326FB6"/>
      </a:hlink>
      <a:folHlink>
        <a:srgbClr val="737575"/>
      </a:folHlink>
    </a:clrScheme>
    <a:fontScheme name="Custom 1">
      <a:majorFont>
        <a:latin typeface="Noto Sans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BE PPT Template Update w Examples.pptx" id="{349C8939-7E41-4462-BDF2-2CCC3C4476D3}" vid="{D4C7AEEF-2F1C-4B41-8587-0B75D8B6EDD9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HCA">
      <a:dk1>
        <a:srgbClr val="000000"/>
      </a:dk1>
      <a:lt1>
        <a:sysClr val="window" lastClr="FFFFFF"/>
      </a:lt1>
      <a:dk2>
        <a:srgbClr val="151F6D"/>
      </a:dk2>
      <a:lt2>
        <a:srgbClr val="F8E08E"/>
      </a:lt2>
      <a:accent1>
        <a:srgbClr val="0077C8"/>
      </a:accent1>
      <a:accent2>
        <a:srgbClr val="97D700"/>
      </a:accent2>
      <a:accent3>
        <a:srgbClr val="509E2F"/>
      </a:accent3>
      <a:accent4>
        <a:srgbClr val="925D9C"/>
      </a:accent4>
      <a:accent5>
        <a:srgbClr val="F2A900"/>
      </a:accent5>
      <a:accent6>
        <a:srgbClr val="FF671F"/>
      </a:accent6>
      <a:hlink>
        <a:srgbClr val="5B7F95"/>
      </a:hlink>
      <a:folHlink>
        <a:srgbClr val="CBA052"/>
      </a:folHlink>
    </a:clrScheme>
    <a:fontScheme name="Custom 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HCA">
      <a:dk1>
        <a:srgbClr val="000000"/>
      </a:dk1>
      <a:lt1>
        <a:sysClr val="window" lastClr="FFFFFF"/>
      </a:lt1>
      <a:dk2>
        <a:srgbClr val="151F6D"/>
      </a:dk2>
      <a:lt2>
        <a:srgbClr val="F8E08E"/>
      </a:lt2>
      <a:accent1>
        <a:srgbClr val="0077C8"/>
      </a:accent1>
      <a:accent2>
        <a:srgbClr val="97D700"/>
      </a:accent2>
      <a:accent3>
        <a:srgbClr val="509E2F"/>
      </a:accent3>
      <a:accent4>
        <a:srgbClr val="CBA052"/>
      </a:accent4>
      <a:accent5>
        <a:srgbClr val="F2A900"/>
      </a:accent5>
      <a:accent6>
        <a:srgbClr val="FF671F"/>
      </a:accent6>
      <a:hlink>
        <a:srgbClr val="5B7F95"/>
      </a:hlink>
      <a:folHlink>
        <a:srgbClr val="925D9C"/>
      </a:folHlink>
    </a:clrScheme>
    <a:fontScheme name="HCA">
      <a:majorFont>
        <a:latin typeface="Tahom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HCA">
      <a:dk1>
        <a:srgbClr val="000000"/>
      </a:dk1>
      <a:lt1>
        <a:sysClr val="window" lastClr="FFFFFF"/>
      </a:lt1>
      <a:dk2>
        <a:srgbClr val="151F6D"/>
      </a:dk2>
      <a:lt2>
        <a:srgbClr val="F8E08E"/>
      </a:lt2>
      <a:accent1>
        <a:srgbClr val="0077C8"/>
      </a:accent1>
      <a:accent2>
        <a:srgbClr val="97D700"/>
      </a:accent2>
      <a:accent3>
        <a:srgbClr val="509E2F"/>
      </a:accent3>
      <a:accent4>
        <a:srgbClr val="CBA052"/>
      </a:accent4>
      <a:accent5>
        <a:srgbClr val="F2A900"/>
      </a:accent5>
      <a:accent6>
        <a:srgbClr val="FF671F"/>
      </a:accent6>
      <a:hlink>
        <a:srgbClr val="5B7F95"/>
      </a:hlink>
      <a:folHlink>
        <a:srgbClr val="925D9C"/>
      </a:folHlink>
    </a:clrScheme>
    <a:fontScheme name="HCA">
      <a:majorFont>
        <a:latin typeface="Tahom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HCA">
      <a:dk1>
        <a:srgbClr val="000000"/>
      </a:dk1>
      <a:lt1>
        <a:sysClr val="window" lastClr="FFFFFF"/>
      </a:lt1>
      <a:dk2>
        <a:srgbClr val="151F6D"/>
      </a:dk2>
      <a:lt2>
        <a:srgbClr val="F8E08E"/>
      </a:lt2>
      <a:accent1>
        <a:srgbClr val="0077C8"/>
      </a:accent1>
      <a:accent2>
        <a:srgbClr val="97D700"/>
      </a:accent2>
      <a:accent3>
        <a:srgbClr val="509E2F"/>
      </a:accent3>
      <a:accent4>
        <a:srgbClr val="CBA052"/>
      </a:accent4>
      <a:accent5>
        <a:srgbClr val="F2A900"/>
      </a:accent5>
      <a:accent6>
        <a:srgbClr val="FF671F"/>
      </a:accent6>
      <a:hlink>
        <a:srgbClr val="5B7F95"/>
      </a:hlink>
      <a:folHlink>
        <a:srgbClr val="925D9C"/>
      </a:folHlink>
    </a:clrScheme>
    <a:fontScheme name="HCA">
      <a:majorFont>
        <a:latin typeface="Tahom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HCA">
      <a:dk1>
        <a:srgbClr val="000000"/>
      </a:dk1>
      <a:lt1>
        <a:sysClr val="window" lastClr="FFFFFF"/>
      </a:lt1>
      <a:dk2>
        <a:srgbClr val="151F6D"/>
      </a:dk2>
      <a:lt2>
        <a:srgbClr val="F8E08E"/>
      </a:lt2>
      <a:accent1>
        <a:srgbClr val="0077C8"/>
      </a:accent1>
      <a:accent2>
        <a:srgbClr val="97D700"/>
      </a:accent2>
      <a:accent3>
        <a:srgbClr val="509E2F"/>
      </a:accent3>
      <a:accent4>
        <a:srgbClr val="CBA052"/>
      </a:accent4>
      <a:accent5>
        <a:srgbClr val="F2A900"/>
      </a:accent5>
      <a:accent6>
        <a:srgbClr val="FF671F"/>
      </a:accent6>
      <a:hlink>
        <a:srgbClr val="5B7F95"/>
      </a:hlink>
      <a:folHlink>
        <a:srgbClr val="925D9C"/>
      </a:folHlink>
    </a:clrScheme>
    <a:fontScheme name="HCA">
      <a:majorFont>
        <a:latin typeface="Tahom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4_Office Theme">
  <a:themeElements>
    <a:clrScheme name="HCA">
      <a:dk1>
        <a:srgbClr val="000000"/>
      </a:dk1>
      <a:lt1>
        <a:sysClr val="window" lastClr="FFFFFF"/>
      </a:lt1>
      <a:dk2>
        <a:srgbClr val="151F6D"/>
      </a:dk2>
      <a:lt2>
        <a:srgbClr val="F8E08E"/>
      </a:lt2>
      <a:accent1>
        <a:srgbClr val="0077C8"/>
      </a:accent1>
      <a:accent2>
        <a:srgbClr val="97D700"/>
      </a:accent2>
      <a:accent3>
        <a:srgbClr val="509E2F"/>
      </a:accent3>
      <a:accent4>
        <a:srgbClr val="CBA052"/>
      </a:accent4>
      <a:accent5>
        <a:srgbClr val="F2A900"/>
      </a:accent5>
      <a:accent6>
        <a:srgbClr val="FF671F"/>
      </a:accent6>
      <a:hlink>
        <a:srgbClr val="5B7F95"/>
      </a:hlink>
      <a:folHlink>
        <a:srgbClr val="925D9C"/>
      </a:folHlink>
    </a:clrScheme>
    <a:fontScheme name="HCA">
      <a:majorFont>
        <a:latin typeface="Tahom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5_Office Theme">
  <a:themeElements>
    <a:clrScheme name="HCA">
      <a:dk1>
        <a:srgbClr val="000000"/>
      </a:dk1>
      <a:lt1>
        <a:sysClr val="window" lastClr="FFFFFF"/>
      </a:lt1>
      <a:dk2>
        <a:srgbClr val="151F6D"/>
      </a:dk2>
      <a:lt2>
        <a:srgbClr val="F8E08E"/>
      </a:lt2>
      <a:accent1>
        <a:srgbClr val="0077C8"/>
      </a:accent1>
      <a:accent2>
        <a:srgbClr val="97D700"/>
      </a:accent2>
      <a:accent3>
        <a:srgbClr val="509E2F"/>
      </a:accent3>
      <a:accent4>
        <a:srgbClr val="CBA052"/>
      </a:accent4>
      <a:accent5>
        <a:srgbClr val="F2A900"/>
      </a:accent5>
      <a:accent6>
        <a:srgbClr val="FF671F"/>
      </a:accent6>
      <a:hlink>
        <a:srgbClr val="5B7F95"/>
      </a:hlink>
      <a:folHlink>
        <a:srgbClr val="925D9C"/>
      </a:folHlink>
    </a:clrScheme>
    <a:fontScheme name="HCA">
      <a:majorFont>
        <a:latin typeface="Tahom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HCA">
      <a:dk1>
        <a:srgbClr val="000000"/>
      </a:dk1>
      <a:lt1>
        <a:sysClr val="window" lastClr="FFFFFF"/>
      </a:lt1>
      <a:dk2>
        <a:srgbClr val="151F6D"/>
      </a:dk2>
      <a:lt2>
        <a:srgbClr val="F8E08E"/>
      </a:lt2>
      <a:accent1>
        <a:srgbClr val="0077C8"/>
      </a:accent1>
      <a:accent2>
        <a:srgbClr val="97D700"/>
      </a:accent2>
      <a:accent3>
        <a:srgbClr val="509E2F"/>
      </a:accent3>
      <a:accent4>
        <a:srgbClr val="CBA052"/>
      </a:accent4>
      <a:accent5>
        <a:srgbClr val="F2A900"/>
      </a:accent5>
      <a:accent6>
        <a:srgbClr val="FF671F"/>
      </a:accent6>
      <a:hlink>
        <a:srgbClr val="5B7F95"/>
      </a:hlink>
      <a:folHlink>
        <a:srgbClr val="925D9C"/>
      </a:folHlink>
    </a:clrScheme>
    <a:fontScheme name="HCA">
      <a:majorFont>
        <a:latin typeface="Tahom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48E5072B9EB24C9865A216A65B9F5D" ma:contentTypeVersion="4" ma:contentTypeDescription="Create a new document." ma:contentTypeScope="" ma:versionID="60e5075b2e310e72ee886d1f5621949f">
  <xsd:schema xmlns:xsd="http://www.w3.org/2001/XMLSchema" xmlns:xs="http://www.w3.org/2001/XMLSchema" xmlns:p="http://schemas.microsoft.com/office/2006/metadata/properties" xmlns:ns2="063354de-0401-4b9c-a053-42e03940cc1f" targetNamespace="http://schemas.microsoft.com/office/2006/metadata/properties" ma:root="true" ma:fieldsID="bb2b7056f738968eb54e43fc439d37ee" ns2:_="">
    <xsd:import namespace="063354de-0401-4b9c-a053-42e03940cc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3354de-0401-4b9c-a053-42e03940cc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4D3A266-279A-4614-9961-25986792197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9F45FC-CA6C-48D2-9F57-FBD0849F7E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3354de-0401-4b9c-a053-42e03940cc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226BC9F-C1B9-4444-B619-E3E368AA688E}">
  <ds:schemaRefs>
    <ds:schemaRef ds:uri="063354de-0401-4b9c-a053-42e03940cc1f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purl.org/dc/elements/1.1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18064</TotalTime>
  <Words>1835</Words>
  <Application>Microsoft Office PowerPoint</Application>
  <PresentationFormat>Widescreen</PresentationFormat>
  <Paragraphs>194</Paragraphs>
  <Slides>27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27</vt:i4>
      </vt:variant>
    </vt:vector>
  </HeadingPairs>
  <TitlesOfParts>
    <vt:vector size="53" baseType="lpstr">
      <vt:lpstr>Arial</vt:lpstr>
      <vt:lpstr>Avenir LT Std 35 Light</vt:lpstr>
      <vt:lpstr>Avenir LT Std 55 Roman</vt:lpstr>
      <vt:lpstr>Calibri</vt:lpstr>
      <vt:lpstr>Noto Sans</vt:lpstr>
      <vt:lpstr>Segoe UI</vt:lpstr>
      <vt:lpstr>Segoe UI Black</vt:lpstr>
      <vt:lpstr>Segoe UI Semibold</vt:lpstr>
      <vt:lpstr>Segoe UI Semilight</vt:lpstr>
      <vt:lpstr>Tahoma</vt:lpstr>
      <vt:lpstr>Wingdings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14_Office Theme</vt:lpstr>
      <vt:lpstr>15_Office Theme</vt:lpstr>
      <vt:lpstr>1_Office Theme</vt:lpstr>
      <vt:lpstr>9_Office Theme</vt:lpstr>
      <vt:lpstr>10_Office Theme</vt:lpstr>
      <vt:lpstr>11_Office Theme</vt:lpstr>
      <vt:lpstr>12_Office Theme</vt:lpstr>
      <vt:lpstr>13_Office Theme</vt:lpstr>
      <vt:lpstr>WAHBE_MasterSlides_2022</vt:lpstr>
      <vt:lpstr>Welcome!</vt:lpstr>
      <vt:lpstr>Materials</vt:lpstr>
      <vt:lpstr>Your participation </vt:lpstr>
      <vt:lpstr>Immigrant health coverage  Annual public forum</vt:lpstr>
      <vt:lpstr>Today’s presenter</vt:lpstr>
      <vt:lpstr>Today’s topics</vt:lpstr>
      <vt:lpstr>I. Waiver background and overview </vt:lpstr>
      <vt:lpstr>Background on Section 1332 waivers</vt:lpstr>
      <vt:lpstr>Who is uninsured in Washington?</vt:lpstr>
      <vt:lpstr>Qualified Health and Dental Plan Expansion </vt:lpstr>
      <vt:lpstr>Privacy considerations</vt:lpstr>
      <vt:lpstr>Washington’s Section 1332 Waiver Overview</vt:lpstr>
      <vt:lpstr>Washington’s Section 1332 waiver overview</vt:lpstr>
      <vt:lpstr>II. Second year highlights</vt:lpstr>
      <vt:lpstr>Continued community outreach and engagement</vt:lpstr>
      <vt:lpstr>State subsidies support more affordable access</vt:lpstr>
      <vt:lpstr>Health literacy and language access </vt:lpstr>
      <vt:lpstr>Trusted community-based partners</vt:lpstr>
      <vt:lpstr>     </vt:lpstr>
      <vt:lpstr>Second year top lines– Enrollment  </vt:lpstr>
      <vt:lpstr>PowerPoint Presentation</vt:lpstr>
      <vt:lpstr>Second year top lines – Race and ethnicity  </vt:lpstr>
      <vt:lpstr>75% of waiver customers had a trained assister help them enroll </vt:lpstr>
      <vt:lpstr>Current activities </vt:lpstr>
      <vt:lpstr>IV. Public comment</vt:lpstr>
      <vt:lpstr>Public comment</vt:lpstr>
      <vt:lpstr>PowerPoint Presentation</vt:lpstr>
    </vt:vector>
  </TitlesOfParts>
  <Company>WA State Health Care Authority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Grigg, Brenda E (HCA)</dc:creator>
  <cp:lastModifiedBy>Jonson, Lisa</cp:lastModifiedBy>
  <cp:revision>36</cp:revision>
  <cp:lastPrinted>2024-02-22T01:20:27Z</cp:lastPrinted>
  <dcterms:created xsi:type="dcterms:W3CDTF">2018-03-14T18:03:33Z</dcterms:created>
  <dcterms:modified xsi:type="dcterms:W3CDTF">2025-05-22T16:45:21Z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520fa42-cf58-4c22-8b93-58cf1d3bd1cb_Enabled">
    <vt:lpwstr>true</vt:lpwstr>
  </property>
  <property fmtid="{D5CDD505-2E9C-101B-9397-08002B2CF9AE}" pid="3" name="MSIP_Label_1520fa42-cf58-4c22-8b93-58cf1d3bd1cb_SetDate">
    <vt:lpwstr>2023-02-06T17:49:08Z</vt:lpwstr>
  </property>
  <property fmtid="{D5CDD505-2E9C-101B-9397-08002B2CF9AE}" pid="4" name="MSIP_Label_1520fa42-cf58-4c22-8b93-58cf1d3bd1cb_Method">
    <vt:lpwstr>Standard</vt:lpwstr>
  </property>
  <property fmtid="{D5CDD505-2E9C-101B-9397-08002B2CF9AE}" pid="5" name="MSIP_Label_1520fa42-cf58-4c22-8b93-58cf1d3bd1cb_Name">
    <vt:lpwstr>Public Information</vt:lpwstr>
  </property>
  <property fmtid="{D5CDD505-2E9C-101B-9397-08002B2CF9AE}" pid="6" name="MSIP_Label_1520fa42-cf58-4c22-8b93-58cf1d3bd1cb_SiteId">
    <vt:lpwstr>11d0e217-264e-400a-8ba0-57dcc127d72d</vt:lpwstr>
  </property>
  <property fmtid="{D5CDD505-2E9C-101B-9397-08002B2CF9AE}" pid="7" name="MSIP_Label_1520fa42-cf58-4c22-8b93-58cf1d3bd1cb_ActionId">
    <vt:lpwstr>61eb0f30-a524-4e5d-9217-c5ddf311198c</vt:lpwstr>
  </property>
  <property fmtid="{D5CDD505-2E9C-101B-9397-08002B2CF9AE}" pid="8" name="MSIP_Label_1520fa42-cf58-4c22-8b93-58cf1d3bd1cb_ContentBits">
    <vt:lpwstr>0</vt:lpwstr>
  </property>
  <property fmtid="{D5CDD505-2E9C-101B-9397-08002B2CF9AE}" pid="9" name="MediaServiceImageTags">
    <vt:lpwstr/>
  </property>
  <property fmtid="{D5CDD505-2E9C-101B-9397-08002B2CF9AE}" pid="10" name="ContentTypeId">
    <vt:lpwstr>0x010100EF48E5072B9EB24C9865A216A65B9F5D</vt:lpwstr>
  </property>
  <property fmtid="{D5CDD505-2E9C-101B-9397-08002B2CF9AE}" pid="11" name="Order">
    <vt:lpwstr>599200.000000000</vt:lpwstr>
  </property>
  <property fmtid="{D5CDD505-2E9C-101B-9397-08002B2CF9AE}" pid="12" name="ComplianceAssetId">
    <vt:lpwstr/>
  </property>
  <property fmtid="{D5CDD505-2E9C-101B-9397-08002B2CF9AE}" pid="13" name="_ExtendedDescription">
    <vt:lpwstr/>
  </property>
  <property fmtid="{D5CDD505-2E9C-101B-9397-08002B2CF9AE}" pid="14" name="TriggerFlowInfo">
    <vt:lpwstr/>
  </property>
  <property fmtid="{D5CDD505-2E9C-101B-9397-08002B2CF9AE}" pid="15" name="_SourceUrl">
    <vt:lpwstr/>
  </property>
  <property fmtid="{D5CDD505-2E9C-101B-9397-08002B2CF9AE}" pid="16" name="_SharedFileIndex">
    <vt:lpwstr/>
  </property>
</Properties>
</file>