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tags/tag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83" r:id="rId1"/>
    <p:sldMasterId id="2147485506" r:id="rId2"/>
  </p:sldMasterIdLst>
  <p:notesMasterIdLst>
    <p:notesMasterId r:id="rId26"/>
  </p:notesMasterIdLst>
  <p:handoutMasterIdLst>
    <p:handoutMasterId r:id="rId27"/>
  </p:handoutMasterIdLst>
  <p:sldIdLst>
    <p:sldId id="324" r:id="rId3"/>
    <p:sldId id="747" r:id="rId4"/>
    <p:sldId id="1079" r:id="rId5"/>
    <p:sldId id="1080" r:id="rId6"/>
    <p:sldId id="1075" r:id="rId7"/>
    <p:sldId id="1081" r:id="rId8"/>
    <p:sldId id="1082" r:id="rId9"/>
    <p:sldId id="1084" r:id="rId10"/>
    <p:sldId id="1032" r:id="rId11"/>
    <p:sldId id="1085" r:id="rId12"/>
    <p:sldId id="1197" r:id="rId13"/>
    <p:sldId id="1074" r:id="rId14"/>
    <p:sldId id="997" r:id="rId15"/>
    <p:sldId id="300" r:id="rId16"/>
    <p:sldId id="1198" r:id="rId17"/>
    <p:sldId id="743" r:id="rId18"/>
    <p:sldId id="1035" r:id="rId19"/>
    <p:sldId id="340" r:id="rId20"/>
    <p:sldId id="763" r:id="rId21"/>
    <p:sldId id="307" r:id="rId22"/>
    <p:sldId id="888" r:id="rId23"/>
    <p:sldId id="999" r:id="rId24"/>
    <p:sldId id="335" r:id="rId25"/>
  </p:sldIdLst>
  <p:sldSz cx="9144000" cy="6858000" type="screen4x3"/>
  <p:notesSz cx="6954838" cy="923607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9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ansen, Carly" initials="" lastIdx="3" clrIdx="0"/>
  <p:cmAuthor id="2" name="MacEwan, Pam" initials="MP" lastIdx="29" clrIdx="1">
    <p:extLst>
      <p:ext uri="{19B8F6BF-5375-455C-9EA6-DF929625EA0E}">
        <p15:presenceInfo xmlns:p15="http://schemas.microsoft.com/office/powerpoint/2012/main" userId="S::macewp@wahbexchange.org::544c135a-3b97-41b3-a321-e97b1f041bfd" providerId="AD"/>
      </p:ext>
    </p:extLst>
  </p:cmAuthor>
  <p:cmAuthor id="3" name="Altman, Joan" initials="AJ" lastIdx="19" clrIdx="2">
    <p:extLst>
      <p:ext uri="{19B8F6BF-5375-455C-9EA6-DF929625EA0E}">
        <p15:presenceInfo xmlns:p15="http://schemas.microsoft.com/office/powerpoint/2012/main" userId="S::altmaj@wahbexchange.org::a1193ad7-90bf-421d-b015-33d5bb0edb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DF7"/>
    <a:srgbClr val="2947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8" autoAdjust="0"/>
    <p:restoredTop sz="60499" autoAdjust="0"/>
  </p:normalViewPr>
  <p:slideViewPr>
    <p:cSldViewPr>
      <p:cViewPr varScale="1">
        <p:scale>
          <a:sx n="62" d="100"/>
          <a:sy n="62" d="100"/>
        </p:scale>
        <p:origin x="1752" y="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4746"/>
    </p:cViewPr>
  </p:sorterViewPr>
  <p:notesViewPr>
    <p:cSldViewPr>
      <p:cViewPr varScale="1">
        <p:scale>
          <a:sx n="86" d="100"/>
          <a:sy n="86" d="100"/>
        </p:scale>
        <p:origin x="3786" y="78"/>
      </p:cViewPr>
      <p:guideLst>
        <p:guide orient="horz" pos="2909"/>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A572C1-D5A0-4240-8C1C-058440047F7E}"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6A5BA68D-EBC3-4F56-8213-3644EF8D3E1B}">
      <dgm:prSet phldrT="[Text]" custT="1"/>
      <dgm:spPr>
        <a:xfrm rot="16200000">
          <a:off x="532400" y="1782371"/>
          <a:ext cx="4638675" cy="1073931"/>
        </a:xfrm>
        <a:solidFill>
          <a:srgbClr val="FFC000"/>
        </a:solidFill>
        <a:ln w="25400" cap="flat" cmpd="sng" algn="ctr">
          <a:solidFill>
            <a:sysClr val="window" lastClr="FFFFFF">
              <a:hueOff val="0"/>
              <a:satOff val="0"/>
              <a:lumOff val="0"/>
              <a:alphaOff val="0"/>
            </a:sysClr>
          </a:solidFill>
          <a:prstDash val="solid"/>
        </a:ln>
        <a:effectLst/>
      </dgm:spPr>
      <dgm:t>
        <a:bodyPr/>
        <a:lstStyle/>
        <a:p>
          <a:r>
            <a:rPr lang="en-US" sz="2000" b="1" dirty="0">
              <a:solidFill>
                <a:schemeClr val="tx2"/>
              </a:solidFill>
              <a:latin typeface="Calibri" panose="020F0502020204030204"/>
              <a:ea typeface="+mn-ea"/>
              <a:cs typeface="+mn-cs"/>
            </a:rPr>
            <a:t>Gold</a:t>
          </a:r>
        </a:p>
        <a:p>
          <a:r>
            <a:rPr lang="en-US" sz="1600" b="1" dirty="0">
              <a:solidFill>
                <a:schemeClr val="tx2"/>
              </a:solidFill>
              <a:latin typeface="Calibri" panose="020F0502020204030204"/>
              <a:ea typeface="+mn-ea"/>
              <a:cs typeface="+mn-cs"/>
            </a:rPr>
            <a:t>76%-82% AV</a:t>
          </a:r>
        </a:p>
        <a:p>
          <a:r>
            <a:rPr lang="en-US" sz="1200" b="1" dirty="0">
              <a:solidFill>
                <a:schemeClr val="tx2"/>
              </a:solidFill>
              <a:latin typeface="Calibri" panose="020F0502020204030204"/>
              <a:ea typeface="+mn-ea"/>
              <a:cs typeface="+mn-cs"/>
            </a:rPr>
            <a:t> </a:t>
          </a:r>
        </a:p>
        <a:p>
          <a:endParaRPr lang="en-US" sz="1200" b="1" dirty="0">
            <a:solidFill>
              <a:schemeClr val="tx2"/>
            </a:solidFill>
            <a:latin typeface="Calibri" panose="020F0502020204030204"/>
            <a:ea typeface="+mn-ea"/>
            <a:cs typeface="+mn-cs"/>
          </a:endParaRPr>
        </a:p>
        <a:p>
          <a:endParaRPr lang="en-US" sz="1600" b="1" dirty="0">
            <a:solidFill>
              <a:schemeClr val="tx2"/>
            </a:solidFill>
            <a:latin typeface="Calibri" panose="020F0502020204030204"/>
            <a:ea typeface="+mn-ea"/>
            <a:cs typeface="+mn-cs"/>
          </a:endParaRPr>
        </a:p>
      </dgm:t>
    </dgm:pt>
    <dgm:pt modelId="{957B9660-FF00-4AA2-8D16-41BA4E400A15}" type="parTrans" cxnId="{128BAA13-479B-4AED-BB66-3E00215A9C68}">
      <dgm:prSet/>
      <dgm:spPr/>
      <dgm:t>
        <a:bodyPr/>
        <a:lstStyle/>
        <a:p>
          <a:endParaRPr lang="en-US" sz="1600"/>
        </a:p>
      </dgm:t>
    </dgm:pt>
    <dgm:pt modelId="{20BF8D90-7865-4385-AC32-BAB8A1345DC0}" type="sibTrans" cxnId="{128BAA13-479B-4AED-BB66-3E00215A9C68}">
      <dgm:prSet/>
      <dgm:spPr/>
      <dgm:t>
        <a:bodyPr/>
        <a:lstStyle/>
        <a:p>
          <a:endParaRPr lang="en-US" sz="1600"/>
        </a:p>
      </dgm:t>
    </dgm:pt>
    <dgm:pt modelId="{0B2694BF-8020-41B2-8064-F2C86B226FEA}">
      <dgm:prSet phldrT="[Text]" custT="1"/>
      <dgm:spPr>
        <a:xfrm rot="16200000">
          <a:off x="532400" y="1782371"/>
          <a:ext cx="4638675" cy="1073931"/>
        </a:xfrm>
        <a:solidFill>
          <a:srgbClr val="FFC000"/>
        </a:solidFill>
        <a:ln w="25400" cap="flat" cmpd="sng" algn="ctr">
          <a:solidFill>
            <a:sysClr val="window" lastClr="FFFFFF">
              <a:hueOff val="0"/>
              <a:satOff val="0"/>
              <a:lumOff val="0"/>
              <a:alphaOff val="0"/>
            </a:sysClr>
          </a:solidFill>
          <a:prstDash val="solid"/>
        </a:ln>
        <a:effectLst/>
      </dgm:spPr>
      <dgm:t>
        <a:bodyPr/>
        <a:lstStyle/>
        <a:p>
          <a:r>
            <a:rPr lang="en-US" sz="1600" b="1" dirty="0">
              <a:solidFill>
                <a:schemeClr val="tx2"/>
              </a:solidFill>
              <a:latin typeface="Calibri" panose="020F0502020204030204"/>
              <a:ea typeface="+mn-ea"/>
              <a:cs typeface="+mn-cs"/>
            </a:rPr>
            <a:t>15 Plans</a:t>
          </a:r>
        </a:p>
      </dgm:t>
    </dgm:pt>
    <dgm:pt modelId="{78255145-3689-4A85-8B9E-E76293D89C62}" type="parTrans" cxnId="{9B75D500-2978-4766-A266-9A317F53B3FE}">
      <dgm:prSet/>
      <dgm:spPr/>
      <dgm:t>
        <a:bodyPr/>
        <a:lstStyle/>
        <a:p>
          <a:endParaRPr lang="en-US" sz="1600"/>
        </a:p>
      </dgm:t>
    </dgm:pt>
    <dgm:pt modelId="{83F2551D-E93C-45C8-9249-EE5C1FD57989}" type="sibTrans" cxnId="{9B75D500-2978-4766-A266-9A317F53B3FE}">
      <dgm:prSet/>
      <dgm:spPr/>
      <dgm:t>
        <a:bodyPr/>
        <a:lstStyle/>
        <a:p>
          <a:endParaRPr lang="en-US" sz="1600"/>
        </a:p>
      </dgm:t>
    </dgm:pt>
    <dgm:pt modelId="{2147948C-543A-4397-BFC4-60462C86B392}">
      <dgm:prSet phldrT="[Text]" custT="1"/>
      <dgm:spPr>
        <a:xfrm rot="16200000">
          <a:off x="1686877" y="1782371"/>
          <a:ext cx="4638675" cy="1073931"/>
        </a:xfrm>
        <a:solidFill>
          <a:sysClr val="window" lastClr="FFFFFF">
            <a:lumMod val="75000"/>
          </a:sysClr>
        </a:solidFill>
        <a:ln w="25400" cap="flat" cmpd="sng" algn="ctr">
          <a:solidFill>
            <a:sysClr val="window" lastClr="FFFFFF">
              <a:hueOff val="0"/>
              <a:satOff val="0"/>
              <a:lumOff val="0"/>
              <a:alphaOff val="0"/>
            </a:sysClr>
          </a:solidFill>
          <a:prstDash val="solid"/>
        </a:ln>
        <a:effectLst/>
      </dgm:spPr>
      <dgm:t>
        <a:bodyPr/>
        <a:lstStyle/>
        <a:p>
          <a:r>
            <a:rPr lang="en-US" sz="2000" b="1" dirty="0">
              <a:solidFill>
                <a:schemeClr val="tx2"/>
              </a:solidFill>
              <a:latin typeface="Calibri" panose="020F0502020204030204"/>
              <a:ea typeface="+mn-ea"/>
              <a:cs typeface="+mn-cs"/>
            </a:rPr>
            <a:t>Silver</a:t>
          </a:r>
        </a:p>
        <a:p>
          <a:r>
            <a:rPr lang="en-US" sz="1600" b="1" dirty="0">
              <a:solidFill>
                <a:schemeClr val="tx2"/>
              </a:solidFill>
              <a:latin typeface="Calibri" panose="020F0502020204030204"/>
              <a:ea typeface="+mn-ea"/>
              <a:cs typeface="+mn-cs"/>
            </a:rPr>
            <a:t>66%-72% AV</a:t>
          </a:r>
        </a:p>
        <a:p>
          <a:r>
            <a:rPr lang="en-US" sz="1600" b="1" dirty="0">
              <a:solidFill>
                <a:schemeClr val="tx2"/>
              </a:solidFill>
              <a:latin typeface="Calibri" panose="020F0502020204030204"/>
              <a:ea typeface="+mn-ea"/>
              <a:cs typeface="+mn-cs"/>
            </a:rPr>
            <a:t>CSRs available</a:t>
          </a:r>
        </a:p>
        <a:p>
          <a:endParaRPr lang="en-US" sz="1600" b="1" dirty="0">
            <a:solidFill>
              <a:schemeClr val="tx2"/>
            </a:solidFill>
            <a:latin typeface="Calibri" panose="020F0502020204030204"/>
            <a:ea typeface="+mn-ea"/>
            <a:cs typeface="+mn-cs"/>
          </a:endParaRPr>
        </a:p>
        <a:p>
          <a:endParaRPr lang="en-US" sz="800" b="1" dirty="0">
            <a:solidFill>
              <a:schemeClr val="tx2"/>
            </a:solidFill>
            <a:latin typeface="Calibri" panose="020F0502020204030204"/>
            <a:ea typeface="+mn-ea"/>
            <a:cs typeface="+mn-cs"/>
          </a:endParaRPr>
        </a:p>
      </dgm:t>
    </dgm:pt>
    <dgm:pt modelId="{DE59A755-3D5C-4497-9EBF-F8CAB14F51D7}" type="parTrans" cxnId="{7ED54640-68D2-4F59-A1FC-B4A27090CB6A}">
      <dgm:prSet/>
      <dgm:spPr/>
      <dgm:t>
        <a:bodyPr/>
        <a:lstStyle/>
        <a:p>
          <a:endParaRPr lang="en-US" sz="1600"/>
        </a:p>
      </dgm:t>
    </dgm:pt>
    <dgm:pt modelId="{05B2FDFF-4241-4C36-90E4-7CDDB2BD99DB}" type="sibTrans" cxnId="{7ED54640-68D2-4F59-A1FC-B4A27090CB6A}">
      <dgm:prSet/>
      <dgm:spPr/>
      <dgm:t>
        <a:bodyPr/>
        <a:lstStyle/>
        <a:p>
          <a:endParaRPr lang="en-US" sz="1600"/>
        </a:p>
      </dgm:t>
    </dgm:pt>
    <dgm:pt modelId="{19DB04A4-0D91-48BC-AE84-7C2283E691FC}">
      <dgm:prSet phldrT="[Text]" custT="1"/>
      <dgm:spPr>
        <a:xfrm rot="16200000">
          <a:off x="1686877" y="1782371"/>
          <a:ext cx="4638675" cy="1073931"/>
        </a:xfrm>
        <a:solidFill>
          <a:sysClr val="window" lastClr="FFFFFF">
            <a:lumMod val="75000"/>
          </a:sysClr>
        </a:solidFill>
        <a:ln w="25400" cap="flat" cmpd="sng" algn="ctr">
          <a:solidFill>
            <a:sysClr val="window" lastClr="FFFFFF">
              <a:hueOff val="0"/>
              <a:satOff val="0"/>
              <a:lumOff val="0"/>
              <a:alphaOff val="0"/>
            </a:sysClr>
          </a:solidFill>
          <a:prstDash val="solid"/>
        </a:ln>
        <a:effectLst/>
      </dgm:spPr>
      <dgm:t>
        <a:bodyPr/>
        <a:lstStyle/>
        <a:p>
          <a:r>
            <a:rPr lang="en-US" sz="1600" b="1" dirty="0">
              <a:solidFill>
                <a:schemeClr val="tx2"/>
              </a:solidFill>
              <a:latin typeface="Calibri" panose="020F0502020204030204"/>
              <a:ea typeface="+mn-ea"/>
              <a:cs typeface="+mn-cs"/>
            </a:rPr>
            <a:t>21 Plans</a:t>
          </a:r>
        </a:p>
      </dgm:t>
    </dgm:pt>
    <dgm:pt modelId="{E34CC908-2BF0-4FBA-ACE9-FF0B2EC80575}" type="parTrans" cxnId="{D7147776-1C4B-4D7A-965E-030F89AB59AD}">
      <dgm:prSet/>
      <dgm:spPr/>
      <dgm:t>
        <a:bodyPr/>
        <a:lstStyle/>
        <a:p>
          <a:endParaRPr lang="en-US" sz="1600"/>
        </a:p>
      </dgm:t>
    </dgm:pt>
    <dgm:pt modelId="{1EB4E441-40A7-47F0-BF16-A998307F60AC}" type="sibTrans" cxnId="{D7147776-1C4B-4D7A-965E-030F89AB59AD}">
      <dgm:prSet/>
      <dgm:spPr/>
      <dgm:t>
        <a:bodyPr/>
        <a:lstStyle/>
        <a:p>
          <a:endParaRPr lang="en-US" sz="1600"/>
        </a:p>
      </dgm:t>
    </dgm:pt>
    <dgm:pt modelId="{8B448E79-7A52-4E47-9094-69B9F900DC8F}">
      <dgm:prSet phldrT="[Text]" custT="1"/>
      <dgm:spPr>
        <a:xfrm rot="16200000">
          <a:off x="2841354" y="1782371"/>
          <a:ext cx="4638675" cy="1073931"/>
        </a:xfrm>
        <a:solidFill>
          <a:schemeClr val="accent5">
            <a:lumMod val="75000"/>
          </a:schemeClr>
        </a:solidFill>
        <a:ln w="25400" cap="flat" cmpd="sng" algn="ctr">
          <a:solidFill>
            <a:sysClr val="window" lastClr="FFFFFF">
              <a:hueOff val="0"/>
              <a:satOff val="0"/>
              <a:lumOff val="0"/>
              <a:alphaOff val="0"/>
            </a:sysClr>
          </a:solidFill>
          <a:prstDash val="solid"/>
        </a:ln>
        <a:effectLst/>
      </dgm:spPr>
      <dgm:t>
        <a:bodyPr/>
        <a:lstStyle/>
        <a:p>
          <a:r>
            <a:rPr lang="en-US" sz="2000" b="1" dirty="0">
              <a:solidFill>
                <a:schemeClr val="tx2"/>
              </a:solidFill>
              <a:latin typeface="Calibri" panose="020F0502020204030204"/>
              <a:ea typeface="+mn-ea"/>
              <a:cs typeface="+mn-cs"/>
            </a:rPr>
            <a:t>Bronze</a:t>
          </a:r>
        </a:p>
        <a:p>
          <a:r>
            <a:rPr lang="en-US" sz="1600" b="1" dirty="0">
              <a:solidFill>
                <a:schemeClr val="tx2"/>
              </a:solidFill>
              <a:latin typeface="Calibri" panose="020F0502020204030204"/>
              <a:ea typeface="+mn-ea"/>
              <a:cs typeface="+mn-cs"/>
            </a:rPr>
            <a:t>56%-65% AV</a:t>
          </a:r>
        </a:p>
      </dgm:t>
    </dgm:pt>
    <dgm:pt modelId="{D21E07C2-BF90-4057-8F64-581AAC9A6D5D}" type="parTrans" cxnId="{120F52DF-81CD-44AF-A3EF-FD18DCB0B6DA}">
      <dgm:prSet/>
      <dgm:spPr/>
      <dgm:t>
        <a:bodyPr/>
        <a:lstStyle/>
        <a:p>
          <a:endParaRPr lang="en-US" sz="1600"/>
        </a:p>
      </dgm:t>
    </dgm:pt>
    <dgm:pt modelId="{CAD424D2-43D3-4CCE-AAA0-12FA45CF15F5}" type="sibTrans" cxnId="{120F52DF-81CD-44AF-A3EF-FD18DCB0B6DA}">
      <dgm:prSet/>
      <dgm:spPr/>
      <dgm:t>
        <a:bodyPr/>
        <a:lstStyle/>
        <a:p>
          <a:endParaRPr lang="en-US" sz="1600"/>
        </a:p>
      </dgm:t>
    </dgm:pt>
    <dgm:pt modelId="{77F6D7BD-6225-4CA6-B810-FF366582BD2D}">
      <dgm:prSet phldrT="[Text]" custT="1"/>
      <dgm:spPr>
        <a:xfrm rot="16200000">
          <a:off x="2841354" y="1782371"/>
          <a:ext cx="4638675" cy="1073931"/>
        </a:xfrm>
        <a:solidFill>
          <a:schemeClr val="accent5">
            <a:lumMod val="75000"/>
          </a:schemeClr>
        </a:solidFill>
        <a:ln w="25400" cap="flat" cmpd="sng" algn="ctr">
          <a:solidFill>
            <a:sysClr val="window" lastClr="FFFFFF">
              <a:hueOff val="0"/>
              <a:satOff val="0"/>
              <a:lumOff val="0"/>
              <a:alphaOff val="0"/>
            </a:sysClr>
          </a:solidFill>
          <a:prstDash val="solid"/>
        </a:ln>
        <a:effectLst/>
      </dgm:spPr>
      <dgm:t>
        <a:bodyPr/>
        <a:lstStyle/>
        <a:p>
          <a:r>
            <a:rPr lang="en-US" sz="1600" b="1" dirty="0">
              <a:solidFill>
                <a:schemeClr val="tx2"/>
              </a:solidFill>
              <a:latin typeface="Calibri" panose="020F0502020204030204"/>
              <a:ea typeface="+mn-ea"/>
              <a:cs typeface="+mn-cs"/>
            </a:rPr>
            <a:t>26 Plans</a:t>
          </a:r>
        </a:p>
      </dgm:t>
    </dgm:pt>
    <dgm:pt modelId="{EC3CFF54-CF2B-4BBF-AB89-87AC2F14EF66}" type="parTrans" cxnId="{8F940B42-E84B-43E5-B9A8-CCFA8C7DDC63}">
      <dgm:prSet/>
      <dgm:spPr/>
      <dgm:t>
        <a:bodyPr/>
        <a:lstStyle/>
        <a:p>
          <a:endParaRPr lang="en-US" sz="1600"/>
        </a:p>
      </dgm:t>
    </dgm:pt>
    <dgm:pt modelId="{2A2BA2BC-80EC-42A0-B102-769553F84912}" type="sibTrans" cxnId="{8F940B42-E84B-43E5-B9A8-CCFA8C7DDC63}">
      <dgm:prSet/>
      <dgm:spPr/>
      <dgm:t>
        <a:bodyPr/>
        <a:lstStyle/>
        <a:p>
          <a:endParaRPr lang="en-US" sz="1600"/>
        </a:p>
      </dgm:t>
    </dgm:pt>
    <dgm:pt modelId="{86914A1F-F4BE-4DA2-A2BF-1C41E4577BFF}">
      <dgm:prSet phldrT="[Text]" custT="1"/>
      <dgm:spPr>
        <a:xfrm rot="16200000">
          <a:off x="532400" y="1782371"/>
          <a:ext cx="4638675" cy="1073931"/>
        </a:xfrm>
        <a:solidFill>
          <a:srgbClr val="FFC000"/>
        </a:solidFill>
        <a:ln w="25400" cap="flat" cmpd="sng" algn="ctr">
          <a:solidFill>
            <a:sysClr val="window" lastClr="FFFFFF">
              <a:hueOff val="0"/>
              <a:satOff val="0"/>
              <a:lumOff val="0"/>
              <a:alphaOff val="0"/>
            </a:sysClr>
          </a:solidFill>
          <a:prstDash val="solid"/>
        </a:ln>
        <a:effectLst/>
      </dgm:spPr>
      <dgm:t>
        <a:bodyPr/>
        <a:lstStyle/>
        <a:p>
          <a:endParaRPr lang="en-US" sz="1600" b="1" dirty="0">
            <a:solidFill>
              <a:sysClr val="window" lastClr="FFFFFF"/>
            </a:solidFill>
            <a:latin typeface="Calibri" panose="020F0502020204030204"/>
            <a:ea typeface="+mn-ea"/>
            <a:cs typeface="+mn-cs"/>
          </a:endParaRPr>
        </a:p>
      </dgm:t>
    </dgm:pt>
    <dgm:pt modelId="{1128F188-5038-402C-B9AE-2D8E1CD30DEA}" type="parTrans" cxnId="{F4548186-EF45-4092-AD77-B98744CED456}">
      <dgm:prSet/>
      <dgm:spPr/>
      <dgm:t>
        <a:bodyPr/>
        <a:lstStyle/>
        <a:p>
          <a:endParaRPr lang="en-US" sz="1600"/>
        </a:p>
      </dgm:t>
    </dgm:pt>
    <dgm:pt modelId="{315B23BE-3911-46D6-A52C-736490FE29DF}" type="sibTrans" cxnId="{F4548186-EF45-4092-AD77-B98744CED456}">
      <dgm:prSet/>
      <dgm:spPr/>
      <dgm:t>
        <a:bodyPr/>
        <a:lstStyle/>
        <a:p>
          <a:endParaRPr lang="en-US" sz="1600"/>
        </a:p>
      </dgm:t>
    </dgm:pt>
    <dgm:pt modelId="{9C572C2A-218E-48D7-8195-B993E0A6D00F}">
      <dgm:prSet phldrT="[Text]" custT="1"/>
      <dgm:spPr>
        <a:xfrm rot="16200000">
          <a:off x="3995830" y="1782371"/>
          <a:ext cx="4638675" cy="1073931"/>
        </a:xfrm>
        <a:solidFill>
          <a:srgbClr val="1F497D">
            <a:lumMod val="40000"/>
            <a:lumOff val="60000"/>
          </a:srgbClr>
        </a:solidFill>
        <a:ln w="25400" cap="flat" cmpd="sng" algn="ctr">
          <a:solidFill>
            <a:sysClr val="window" lastClr="FFFFFF">
              <a:hueOff val="0"/>
              <a:satOff val="0"/>
              <a:lumOff val="0"/>
              <a:alphaOff val="0"/>
            </a:sysClr>
          </a:solidFill>
          <a:prstDash val="solid"/>
        </a:ln>
        <a:effectLst/>
      </dgm:spPr>
      <dgm:t>
        <a:bodyPr/>
        <a:lstStyle/>
        <a:p>
          <a:r>
            <a:rPr lang="en-US" sz="2000" b="1" dirty="0">
              <a:solidFill>
                <a:schemeClr val="tx2"/>
              </a:solidFill>
              <a:latin typeface="Calibri" panose="020F0502020204030204"/>
              <a:ea typeface="+mn-ea"/>
              <a:cs typeface="+mn-cs"/>
            </a:rPr>
            <a:t>Catastrophic</a:t>
          </a:r>
        </a:p>
        <a:p>
          <a:r>
            <a:rPr lang="en-US" sz="1000" b="1" dirty="0">
              <a:solidFill>
                <a:schemeClr val="tx2"/>
              </a:solidFill>
              <a:latin typeface="Calibri" panose="020F0502020204030204"/>
              <a:ea typeface="+mn-ea"/>
              <a:cs typeface="+mn-cs"/>
            </a:rPr>
            <a:t>Only through the Exchange</a:t>
          </a:r>
        </a:p>
        <a:p>
          <a:r>
            <a:rPr lang="en-US" sz="1000" b="1" dirty="0">
              <a:solidFill>
                <a:schemeClr val="tx2"/>
              </a:solidFill>
              <a:latin typeface="Calibri" panose="020F0502020204030204"/>
              <a:ea typeface="+mn-ea"/>
              <a:cs typeface="+mn-cs"/>
            </a:rPr>
            <a:t>Under age 30 or hardship</a:t>
          </a:r>
        </a:p>
        <a:p>
          <a:r>
            <a:rPr lang="en-US" sz="1000" b="1" dirty="0">
              <a:solidFill>
                <a:schemeClr val="tx2"/>
              </a:solidFill>
              <a:latin typeface="Calibri" panose="020F0502020204030204"/>
              <a:ea typeface="+mn-ea"/>
              <a:cs typeface="+mn-cs"/>
            </a:rPr>
            <a:t>No tax credits </a:t>
          </a:r>
        </a:p>
      </dgm:t>
    </dgm:pt>
    <dgm:pt modelId="{397E9D07-D39F-42AB-A071-730D2958DF0A}" type="parTrans" cxnId="{F63AE370-6631-4468-9E0D-2009D086C2DC}">
      <dgm:prSet/>
      <dgm:spPr/>
      <dgm:t>
        <a:bodyPr/>
        <a:lstStyle/>
        <a:p>
          <a:endParaRPr lang="en-US" sz="1600"/>
        </a:p>
      </dgm:t>
    </dgm:pt>
    <dgm:pt modelId="{82DA682C-AD0D-4AB1-9271-44E07E3C3878}" type="sibTrans" cxnId="{F63AE370-6631-4468-9E0D-2009D086C2DC}">
      <dgm:prSet/>
      <dgm:spPr/>
      <dgm:t>
        <a:bodyPr/>
        <a:lstStyle/>
        <a:p>
          <a:endParaRPr lang="en-US" sz="1600"/>
        </a:p>
      </dgm:t>
    </dgm:pt>
    <dgm:pt modelId="{4C1BB836-944B-45FF-8C97-330B8B4D137A}">
      <dgm:prSet phldrT="[Text]" custT="1"/>
      <dgm:spPr>
        <a:xfrm rot="16200000">
          <a:off x="3995830" y="1782371"/>
          <a:ext cx="4638675" cy="1073931"/>
        </a:xfrm>
        <a:solidFill>
          <a:srgbClr val="1F497D">
            <a:lumMod val="40000"/>
            <a:lumOff val="60000"/>
          </a:srgbClr>
        </a:solidFill>
        <a:ln w="25400" cap="flat" cmpd="sng" algn="ctr">
          <a:solidFill>
            <a:sysClr val="window" lastClr="FFFFFF">
              <a:hueOff val="0"/>
              <a:satOff val="0"/>
              <a:lumOff val="0"/>
              <a:alphaOff val="0"/>
            </a:sysClr>
          </a:solidFill>
          <a:prstDash val="solid"/>
        </a:ln>
        <a:effectLst/>
      </dgm:spPr>
      <dgm:t>
        <a:bodyPr/>
        <a:lstStyle/>
        <a:p>
          <a:r>
            <a:rPr lang="en-US" sz="1600" b="1" dirty="0">
              <a:solidFill>
                <a:schemeClr val="tx2"/>
              </a:solidFill>
              <a:latin typeface="Calibri" panose="020F0502020204030204"/>
              <a:ea typeface="+mn-ea"/>
              <a:cs typeface="+mn-cs"/>
            </a:rPr>
            <a:t>4 Plans</a:t>
          </a:r>
        </a:p>
      </dgm:t>
    </dgm:pt>
    <dgm:pt modelId="{C3EB6FDC-EFA7-4C0B-864F-FE56FB0EF782}" type="parTrans" cxnId="{BBE02B63-2023-42AC-9793-7B22132A8EF4}">
      <dgm:prSet/>
      <dgm:spPr/>
      <dgm:t>
        <a:bodyPr/>
        <a:lstStyle/>
        <a:p>
          <a:endParaRPr lang="en-US" sz="1600"/>
        </a:p>
      </dgm:t>
    </dgm:pt>
    <dgm:pt modelId="{ABE1E30B-056D-41B1-B2D0-4D13A1BB2B48}" type="sibTrans" cxnId="{BBE02B63-2023-42AC-9793-7B22132A8EF4}">
      <dgm:prSet/>
      <dgm:spPr/>
      <dgm:t>
        <a:bodyPr/>
        <a:lstStyle/>
        <a:p>
          <a:endParaRPr lang="en-US" sz="1600"/>
        </a:p>
      </dgm:t>
    </dgm:pt>
    <dgm:pt modelId="{99514374-D702-42F3-BC69-DE0A7BF47F12}">
      <dgm:prSet phldrT="[Text]" custT="1"/>
      <dgm:spPr>
        <a:xfrm rot="16200000">
          <a:off x="532400" y="1782371"/>
          <a:ext cx="4638675" cy="1073931"/>
        </a:xfrm>
        <a:solidFill>
          <a:srgbClr val="FFC000"/>
        </a:solidFill>
        <a:ln w="25400" cap="flat" cmpd="sng" algn="ctr">
          <a:solidFill>
            <a:sysClr val="window" lastClr="FFFFFF">
              <a:hueOff val="0"/>
              <a:satOff val="0"/>
              <a:lumOff val="0"/>
              <a:alphaOff val="0"/>
            </a:sysClr>
          </a:solidFill>
          <a:prstDash val="solid"/>
        </a:ln>
        <a:effectLst/>
      </dgm:spPr>
      <dgm:t>
        <a:bodyPr/>
        <a:lstStyle/>
        <a:p>
          <a:r>
            <a:rPr lang="en-US" sz="1600" b="1" dirty="0">
              <a:solidFill>
                <a:schemeClr val="tx2"/>
              </a:solidFill>
              <a:latin typeface="Calibri" panose="020F0502020204030204"/>
              <a:ea typeface="+mn-ea"/>
              <a:cs typeface="+mn-cs"/>
            </a:rPr>
            <a:t>9 Issuers</a:t>
          </a:r>
        </a:p>
      </dgm:t>
    </dgm:pt>
    <dgm:pt modelId="{E95D31DC-DE83-44D4-8B2C-7CD2B8654D12}" type="parTrans" cxnId="{FE85091B-6BF8-4175-98E5-AAF3947E8FF0}">
      <dgm:prSet/>
      <dgm:spPr/>
      <dgm:t>
        <a:bodyPr/>
        <a:lstStyle/>
        <a:p>
          <a:endParaRPr lang="en-US" sz="1600"/>
        </a:p>
      </dgm:t>
    </dgm:pt>
    <dgm:pt modelId="{DB866E06-8CD4-429E-8979-817917D256E2}" type="sibTrans" cxnId="{FE85091B-6BF8-4175-98E5-AAF3947E8FF0}">
      <dgm:prSet/>
      <dgm:spPr/>
      <dgm:t>
        <a:bodyPr/>
        <a:lstStyle/>
        <a:p>
          <a:endParaRPr lang="en-US" sz="1600"/>
        </a:p>
      </dgm:t>
    </dgm:pt>
    <dgm:pt modelId="{D4589847-724F-4032-93DB-77B1CA24066B}">
      <dgm:prSet phldrT="[Text]" custT="1"/>
      <dgm:spPr>
        <a:xfrm rot="16200000">
          <a:off x="1686877" y="1782371"/>
          <a:ext cx="4638675" cy="1073931"/>
        </a:xfrm>
        <a:solidFill>
          <a:sysClr val="window" lastClr="FFFFFF">
            <a:lumMod val="75000"/>
          </a:sysClr>
        </a:solidFill>
        <a:ln w="25400" cap="flat" cmpd="sng" algn="ctr">
          <a:solidFill>
            <a:sysClr val="window" lastClr="FFFFFF">
              <a:hueOff val="0"/>
              <a:satOff val="0"/>
              <a:lumOff val="0"/>
              <a:alphaOff val="0"/>
            </a:sysClr>
          </a:solidFill>
          <a:prstDash val="solid"/>
        </a:ln>
        <a:effectLst/>
      </dgm:spPr>
      <dgm:t>
        <a:bodyPr/>
        <a:lstStyle/>
        <a:p>
          <a:r>
            <a:rPr lang="en-US" sz="1600" b="1" dirty="0">
              <a:solidFill>
                <a:schemeClr val="tx2"/>
              </a:solidFill>
              <a:latin typeface="Calibri" panose="020F0502020204030204"/>
              <a:ea typeface="+mn-ea"/>
              <a:cs typeface="+mn-cs"/>
            </a:rPr>
            <a:t>9 Issuers</a:t>
          </a:r>
        </a:p>
      </dgm:t>
    </dgm:pt>
    <dgm:pt modelId="{228ACFB3-979A-4633-9A03-45460BB518F4}" type="parTrans" cxnId="{1399638D-8333-4A58-89FC-B1CD0248D173}">
      <dgm:prSet/>
      <dgm:spPr/>
      <dgm:t>
        <a:bodyPr/>
        <a:lstStyle/>
        <a:p>
          <a:endParaRPr lang="en-US" sz="1600"/>
        </a:p>
      </dgm:t>
    </dgm:pt>
    <dgm:pt modelId="{A4060613-E9AC-469F-9736-96B1ACFA6FF1}" type="sibTrans" cxnId="{1399638D-8333-4A58-89FC-B1CD0248D173}">
      <dgm:prSet/>
      <dgm:spPr/>
      <dgm:t>
        <a:bodyPr/>
        <a:lstStyle/>
        <a:p>
          <a:endParaRPr lang="en-US" sz="1600"/>
        </a:p>
      </dgm:t>
    </dgm:pt>
    <dgm:pt modelId="{9837ECC9-8E57-49EA-9F23-C73272428FCB}">
      <dgm:prSet phldrT="[Text]" custT="1"/>
      <dgm:spPr>
        <a:xfrm rot="16200000">
          <a:off x="2841354" y="1782371"/>
          <a:ext cx="4638675" cy="1073931"/>
        </a:xfrm>
        <a:solidFill>
          <a:schemeClr val="accent5">
            <a:lumMod val="75000"/>
          </a:schemeClr>
        </a:solidFill>
        <a:ln w="25400" cap="flat" cmpd="sng" algn="ctr">
          <a:solidFill>
            <a:sysClr val="window" lastClr="FFFFFF">
              <a:hueOff val="0"/>
              <a:satOff val="0"/>
              <a:lumOff val="0"/>
              <a:alphaOff val="0"/>
            </a:sysClr>
          </a:solidFill>
          <a:prstDash val="solid"/>
        </a:ln>
        <a:effectLst/>
      </dgm:spPr>
      <dgm:t>
        <a:bodyPr/>
        <a:lstStyle/>
        <a:p>
          <a:r>
            <a:rPr lang="en-US" sz="1600" b="1" dirty="0">
              <a:solidFill>
                <a:schemeClr val="tx2"/>
              </a:solidFill>
              <a:latin typeface="Calibri" panose="020F0502020204030204"/>
              <a:ea typeface="+mn-ea"/>
              <a:cs typeface="+mn-cs"/>
            </a:rPr>
            <a:t>9 Issuers </a:t>
          </a:r>
        </a:p>
      </dgm:t>
    </dgm:pt>
    <dgm:pt modelId="{4AE579C4-1756-4BFB-AA93-0802317AD90E}" type="parTrans" cxnId="{783DE4B9-34A2-48CB-B6F1-51B3E021CF22}">
      <dgm:prSet/>
      <dgm:spPr/>
      <dgm:t>
        <a:bodyPr/>
        <a:lstStyle/>
        <a:p>
          <a:endParaRPr lang="en-US" sz="1600"/>
        </a:p>
      </dgm:t>
    </dgm:pt>
    <dgm:pt modelId="{FBDBE701-E38A-4BE2-94E0-283558556DF2}" type="sibTrans" cxnId="{783DE4B9-34A2-48CB-B6F1-51B3E021CF22}">
      <dgm:prSet/>
      <dgm:spPr/>
      <dgm:t>
        <a:bodyPr/>
        <a:lstStyle/>
        <a:p>
          <a:endParaRPr lang="en-US" sz="1600"/>
        </a:p>
      </dgm:t>
    </dgm:pt>
    <dgm:pt modelId="{2236F11A-B48F-4E11-9570-FB177B0B867C}">
      <dgm:prSet phldrT="[Text]" custT="1"/>
      <dgm:spPr>
        <a:xfrm rot="16200000">
          <a:off x="3995830" y="1782371"/>
          <a:ext cx="4638675" cy="1073931"/>
        </a:xfrm>
        <a:solidFill>
          <a:srgbClr val="1F497D">
            <a:lumMod val="40000"/>
            <a:lumOff val="60000"/>
          </a:srgbClr>
        </a:solidFill>
        <a:ln w="25400" cap="flat" cmpd="sng" algn="ctr">
          <a:solidFill>
            <a:sysClr val="window" lastClr="FFFFFF">
              <a:hueOff val="0"/>
              <a:satOff val="0"/>
              <a:lumOff val="0"/>
              <a:alphaOff val="0"/>
            </a:sysClr>
          </a:solidFill>
          <a:prstDash val="solid"/>
        </a:ln>
        <a:effectLst/>
      </dgm:spPr>
      <dgm:t>
        <a:bodyPr/>
        <a:lstStyle/>
        <a:p>
          <a:endParaRPr lang="en-US" sz="1600" b="1" dirty="0">
            <a:solidFill>
              <a:schemeClr val="tx2"/>
            </a:solidFill>
            <a:latin typeface="Calibri" panose="020F0502020204030204"/>
            <a:ea typeface="+mn-ea"/>
            <a:cs typeface="+mn-cs"/>
          </a:endParaRPr>
        </a:p>
      </dgm:t>
    </dgm:pt>
    <dgm:pt modelId="{802ED787-0E8A-47D3-BA4A-65AF5238BCF7}" type="parTrans" cxnId="{F42BBD1A-8D22-4C56-B4B5-F39DF6261B4B}">
      <dgm:prSet/>
      <dgm:spPr/>
      <dgm:t>
        <a:bodyPr/>
        <a:lstStyle/>
        <a:p>
          <a:endParaRPr lang="en-US" sz="1600"/>
        </a:p>
      </dgm:t>
    </dgm:pt>
    <dgm:pt modelId="{FF33A762-241D-4CE0-8BE8-20A157A6B3FD}" type="sibTrans" cxnId="{F42BBD1A-8D22-4C56-B4B5-F39DF6261B4B}">
      <dgm:prSet/>
      <dgm:spPr/>
      <dgm:t>
        <a:bodyPr/>
        <a:lstStyle/>
        <a:p>
          <a:endParaRPr lang="en-US" sz="1600"/>
        </a:p>
      </dgm:t>
    </dgm:pt>
    <dgm:pt modelId="{07172D82-6D51-4749-8C6A-D6AA22F0F392}">
      <dgm:prSet phldrT="[Text]" custT="1"/>
      <dgm:spPr>
        <a:xfrm rot="16200000">
          <a:off x="3995830" y="1782371"/>
          <a:ext cx="4638675" cy="1073931"/>
        </a:xfrm>
        <a:solidFill>
          <a:srgbClr val="1F497D">
            <a:lumMod val="40000"/>
            <a:lumOff val="60000"/>
          </a:srgbClr>
        </a:solidFill>
        <a:ln w="25400" cap="flat" cmpd="sng" algn="ctr">
          <a:solidFill>
            <a:sysClr val="window" lastClr="FFFFFF">
              <a:hueOff val="0"/>
              <a:satOff val="0"/>
              <a:lumOff val="0"/>
              <a:alphaOff val="0"/>
            </a:sysClr>
          </a:solidFill>
          <a:prstDash val="solid"/>
        </a:ln>
        <a:effectLst/>
      </dgm:spPr>
      <dgm:t>
        <a:bodyPr/>
        <a:lstStyle/>
        <a:p>
          <a:r>
            <a:rPr lang="en-US" sz="1600" b="1" dirty="0">
              <a:solidFill>
                <a:schemeClr val="tx2"/>
              </a:solidFill>
              <a:latin typeface="Calibri" panose="020F0502020204030204"/>
              <a:ea typeface="+mn-ea"/>
              <a:cs typeface="+mn-cs"/>
            </a:rPr>
            <a:t>4 Issuers </a:t>
          </a:r>
        </a:p>
      </dgm:t>
    </dgm:pt>
    <dgm:pt modelId="{09F58EF5-ACFC-448D-9B37-A7E9E2C0DE40}" type="parTrans" cxnId="{5CB98AE2-8701-4726-8483-C880B795B88E}">
      <dgm:prSet/>
      <dgm:spPr/>
      <dgm:t>
        <a:bodyPr/>
        <a:lstStyle/>
        <a:p>
          <a:endParaRPr lang="en-US" sz="1600"/>
        </a:p>
      </dgm:t>
    </dgm:pt>
    <dgm:pt modelId="{B671434B-CC79-405C-B203-FBB5447F7C8C}" type="sibTrans" cxnId="{5CB98AE2-8701-4726-8483-C880B795B88E}">
      <dgm:prSet/>
      <dgm:spPr/>
      <dgm:t>
        <a:bodyPr/>
        <a:lstStyle/>
        <a:p>
          <a:endParaRPr lang="en-US" sz="1600"/>
        </a:p>
      </dgm:t>
    </dgm:pt>
    <dgm:pt modelId="{FC78C6DD-8E52-45E1-A936-76C50F2D97CE}">
      <dgm:prSet phldrT="[Text]" custT="1"/>
      <dgm:spPr>
        <a:xfrm rot="16200000">
          <a:off x="3995830" y="1782371"/>
          <a:ext cx="4638675" cy="1073931"/>
        </a:xfrm>
        <a:solidFill>
          <a:srgbClr val="1F497D">
            <a:lumMod val="40000"/>
            <a:lumOff val="60000"/>
          </a:srgbClr>
        </a:solidFill>
        <a:ln w="25400" cap="flat" cmpd="sng" algn="ctr">
          <a:solidFill>
            <a:sysClr val="window" lastClr="FFFFFF">
              <a:hueOff val="0"/>
              <a:satOff val="0"/>
              <a:lumOff val="0"/>
              <a:alphaOff val="0"/>
            </a:sysClr>
          </a:solidFill>
          <a:prstDash val="solid"/>
        </a:ln>
        <a:effectLst/>
      </dgm:spPr>
      <dgm:t>
        <a:bodyPr/>
        <a:lstStyle/>
        <a:p>
          <a:endParaRPr lang="en-US" sz="1200" dirty="0">
            <a:solidFill>
              <a:sysClr val="window" lastClr="FFFFFF"/>
            </a:solidFill>
            <a:latin typeface="Calibri" panose="020F0502020204030204"/>
            <a:ea typeface="+mn-ea"/>
            <a:cs typeface="+mn-cs"/>
          </a:endParaRPr>
        </a:p>
      </dgm:t>
    </dgm:pt>
    <dgm:pt modelId="{7036A945-9B37-4D54-9926-D0ABE7D9C07E}" type="parTrans" cxnId="{1A620A5F-CD40-48AD-88E8-D743692F90EA}">
      <dgm:prSet/>
      <dgm:spPr/>
      <dgm:t>
        <a:bodyPr/>
        <a:lstStyle/>
        <a:p>
          <a:endParaRPr lang="en-US"/>
        </a:p>
      </dgm:t>
    </dgm:pt>
    <dgm:pt modelId="{5BF238B8-1A0A-472D-98E4-8A35F89AE92C}" type="sibTrans" cxnId="{1A620A5F-CD40-48AD-88E8-D743692F90EA}">
      <dgm:prSet/>
      <dgm:spPr/>
      <dgm:t>
        <a:bodyPr/>
        <a:lstStyle/>
        <a:p>
          <a:endParaRPr lang="en-US"/>
        </a:p>
      </dgm:t>
    </dgm:pt>
    <dgm:pt modelId="{72F5E2F7-F112-4EFE-B313-C210EF73835F}">
      <dgm:prSet phldrT="[Text]" custT="1"/>
      <dgm:spPr>
        <a:xfrm rot="16200000">
          <a:off x="3995830" y="1782371"/>
          <a:ext cx="4638675" cy="1073931"/>
        </a:xfrm>
        <a:solidFill>
          <a:srgbClr val="1F497D">
            <a:lumMod val="40000"/>
            <a:lumOff val="60000"/>
          </a:srgbClr>
        </a:solidFill>
        <a:ln w="25400" cap="flat" cmpd="sng" algn="ctr">
          <a:solidFill>
            <a:sysClr val="window" lastClr="FFFFFF">
              <a:hueOff val="0"/>
              <a:satOff val="0"/>
              <a:lumOff val="0"/>
              <a:alphaOff val="0"/>
            </a:sysClr>
          </a:solidFill>
          <a:prstDash val="solid"/>
        </a:ln>
        <a:effectLst/>
      </dgm:spPr>
      <dgm:t>
        <a:bodyPr/>
        <a:lstStyle/>
        <a:p>
          <a:endParaRPr lang="en-US" sz="1600" b="1" dirty="0">
            <a:solidFill>
              <a:schemeClr val="tx2"/>
            </a:solidFill>
            <a:latin typeface="Calibri" panose="020F0502020204030204"/>
            <a:ea typeface="+mn-ea"/>
            <a:cs typeface="+mn-cs"/>
          </a:endParaRPr>
        </a:p>
      </dgm:t>
    </dgm:pt>
    <dgm:pt modelId="{8D8F99A0-1BF0-425F-A3AE-AB9BB77421FF}" type="parTrans" cxnId="{737C0545-FA3F-4C8F-BD7D-866269D132C4}">
      <dgm:prSet/>
      <dgm:spPr/>
      <dgm:t>
        <a:bodyPr/>
        <a:lstStyle/>
        <a:p>
          <a:endParaRPr lang="en-US"/>
        </a:p>
      </dgm:t>
    </dgm:pt>
    <dgm:pt modelId="{9D84235D-B332-4C5B-A5A4-ED9E25D3B8A9}" type="sibTrans" cxnId="{737C0545-FA3F-4C8F-BD7D-866269D132C4}">
      <dgm:prSet/>
      <dgm:spPr/>
      <dgm:t>
        <a:bodyPr/>
        <a:lstStyle/>
        <a:p>
          <a:endParaRPr lang="en-US"/>
        </a:p>
      </dgm:t>
    </dgm:pt>
    <dgm:pt modelId="{AAF8ACD1-F591-4973-8913-D0BDDDD2436A}">
      <dgm:prSet phldrT="[Text]" custT="1"/>
      <dgm:spPr>
        <a:xfrm rot="16200000">
          <a:off x="3995830" y="1782371"/>
          <a:ext cx="4638675" cy="1073931"/>
        </a:xfrm>
        <a:solidFill>
          <a:srgbClr val="1F497D">
            <a:lumMod val="40000"/>
            <a:lumOff val="60000"/>
          </a:srgbClr>
        </a:solidFill>
        <a:ln w="25400" cap="flat" cmpd="sng" algn="ctr">
          <a:solidFill>
            <a:sysClr val="window" lastClr="FFFFFF">
              <a:hueOff val="0"/>
              <a:satOff val="0"/>
              <a:lumOff val="0"/>
              <a:alphaOff val="0"/>
            </a:sysClr>
          </a:solidFill>
          <a:prstDash val="solid"/>
        </a:ln>
        <a:effectLst/>
      </dgm:spPr>
      <dgm:t>
        <a:bodyPr/>
        <a:lstStyle/>
        <a:p>
          <a:endParaRPr lang="en-US" sz="1600" dirty="0">
            <a:solidFill>
              <a:srgbClr val="FF0000"/>
            </a:solidFill>
            <a:latin typeface="Calibri" panose="020F0502020204030204"/>
            <a:ea typeface="+mn-ea"/>
            <a:cs typeface="+mn-cs"/>
          </a:endParaRPr>
        </a:p>
      </dgm:t>
    </dgm:pt>
    <dgm:pt modelId="{C40D5EE7-274F-4FD9-AEEF-674564E926B6}" type="parTrans" cxnId="{CE8D77F2-5D58-4975-B9C2-769151DD57EA}">
      <dgm:prSet/>
      <dgm:spPr/>
      <dgm:t>
        <a:bodyPr/>
        <a:lstStyle/>
        <a:p>
          <a:endParaRPr lang="en-US"/>
        </a:p>
      </dgm:t>
    </dgm:pt>
    <dgm:pt modelId="{83B00D03-CB5A-4994-B643-97B521810129}" type="sibTrans" cxnId="{CE8D77F2-5D58-4975-B9C2-769151DD57EA}">
      <dgm:prSet/>
      <dgm:spPr/>
      <dgm:t>
        <a:bodyPr/>
        <a:lstStyle/>
        <a:p>
          <a:endParaRPr lang="en-US"/>
        </a:p>
      </dgm:t>
    </dgm:pt>
    <dgm:pt modelId="{E20E5F5F-5FBB-4C5B-AEA3-AAFBCF03EE9C}">
      <dgm:prSet phldrT="[Text]" custT="1"/>
      <dgm:spPr>
        <a:xfrm rot="16200000">
          <a:off x="1686877" y="1782371"/>
          <a:ext cx="4638675" cy="1073931"/>
        </a:xfrm>
        <a:solidFill>
          <a:sysClr val="window" lastClr="FFFFFF">
            <a:lumMod val="75000"/>
          </a:sysClr>
        </a:solidFill>
        <a:ln w="25400" cap="flat" cmpd="sng" algn="ctr">
          <a:solidFill>
            <a:sysClr val="window" lastClr="FFFFFF">
              <a:hueOff val="0"/>
              <a:satOff val="0"/>
              <a:lumOff val="0"/>
              <a:alphaOff val="0"/>
            </a:sysClr>
          </a:solidFill>
          <a:prstDash val="solid"/>
        </a:ln>
        <a:effectLst/>
      </dgm:spPr>
      <dgm:t>
        <a:bodyPr/>
        <a:lstStyle/>
        <a:p>
          <a:endParaRPr lang="en-US" sz="1600" b="1" dirty="0">
            <a:solidFill>
              <a:srgbClr val="FF0000"/>
            </a:solidFill>
            <a:latin typeface="Calibri" panose="020F0502020204030204"/>
            <a:ea typeface="+mn-ea"/>
            <a:cs typeface="+mn-cs"/>
          </a:endParaRPr>
        </a:p>
      </dgm:t>
    </dgm:pt>
    <dgm:pt modelId="{E0121FDC-9A51-4A82-8627-804624DE902F}" type="parTrans" cxnId="{94D3A06E-83F8-4D30-ADA6-7457AE7F57B0}">
      <dgm:prSet/>
      <dgm:spPr/>
      <dgm:t>
        <a:bodyPr/>
        <a:lstStyle/>
        <a:p>
          <a:endParaRPr lang="en-US"/>
        </a:p>
      </dgm:t>
    </dgm:pt>
    <dgm:pt modelId="{7FF14A88-8723-4975-9062-695C843DB384}" type="sibTrans" cxnId="{94D3A06E-83F8-4D30-ADA6-7457AE7F57B0}">
      <dgm:prSet/>
      <dgm:spPr/>
      <dgm:t>
        <a:bodyPr/>
        <a:lstStyle/>
        <a:p>
          <a:endParaRPr lang="en-US"/>
        </a:p>
      </dgm:t>
    </dgm:pt>
    <dgm:pt modelId="{63A3D36C-502D-46DC-8521-D6854A7B2AB1}">
      <dgm:prSet phldrT="[Text]" custT="1"/>
      <dgm:spPr>
        <a:xfrm rot="16200000">
          <a:off x="2841354" y="1782371"/>
          <a:ext cx="4638675" cy="1073931"/>
        </a:xfrm>
        <a:solidFill>
          <a:schemeClr val="accent5">
            <a:lumMod val="75000"/>
          </a:schemeClr>
        </a:solidFill>
        <a:ln w="25400" cap="flat" cmpd="sng" algn="ctr">
          <a:solidFill>
            <a:sysClr val="window" lastClr="FFFFFF">
              <a:hueOff val="0"/>
              <a:satOff val="0"/>
              <a:lumOff val="0"/>
              <a:alphaOff val="0"/>
            </a:sysClr>
          </a:solidFill>
          <a:prstDash val="solid"/>
        </a:ln>
        <a:effectLst/>
      </dgm:spPr>
      <dgm:t>
        <a:bodyPr/>
        <a:lstStyle/>
        <a:p>
          <a:endParaRPr lang="en-US" sz="1600" b="1" dirty="0">
            <a:solidFill>
              <a:schemeClr val="tx2"/>
            </a:solidFill>
            <a:latin typeface="Calibri" panose="020F0502020204030204"/>
            <a:ea typeface="+mn-ea"/>
            <a:cs typeface="+mn-cs"/>
          </a:endParaRPr>
        </a:p>
      </dgm:t>
    </dgm:pt>
    <dgm:pt modelId="{92DD2143-3B63-4D4A-AD2A-6737EFC5262A}" type="parTrans" cxnId="{59D22D65-7891-4EB4-BADF-4F20666DEE64}">
      <dgm:prSet/>
      <dgm:spPr/>
      <dgm:t>
        <a:bodyPr/>
        <a:lstStyle/>
        <a:p>
          <a:endParaRPr lang="en-US"/>
        </a:p>
      </dgm:t>
    </dgm:pt>
    <dgm:pt modelId="{525429D4-EE01-4E81-9246-97B5A307C1DE}" type="sibTrans" cxnId="{59D22D65-7891-4EB4-BADF-4F20666DEE64}">
      <dgm:prSet/>
      <dgm:spPr/>
      <dgm:t>
        <a:bodyPr/>
        <a:lstStyle/>
        <a:p>
          <a:endParaRPr lang="en-US"/>
        </a:p>
      </dgm:t>
    </dgm:pt>
    <dgm:pt modelId="{4C57ADEF-7712-4B09-963A-82414EA937BB}">
      <dgm:prSet phldrT="[Text]" custT="1"/>
      <dgm:spPr>
        <a:xfrm rot="16200000">
          <a:off x="2841354" y="1782371"/>
          <a:ext cx="4638675" cy="1073931"/>
        </a:xfrm>
        <a:solidFill>
          <a:schemeClr val="accent5">
            <a:lumMod val="75000"/>
          </a:schemeClr>
        </a:solidFill>
        <a:ln w="25400" cap="flat" cmpd="sng" algn="ctr">
          <a:solidFill>
            <a:sysClr val="window" lastClr="FFFFFF">
              <a:hueOff val="0"/>
              <a:satOff val="0"/>
              <a:lumOff val="0"/>
              <a:alphaOff val="0"/>
            </a:sysClr>
          </a:solidFill>
          <a:prstDash val="solid"/>
        </a:ln>
        <a:effectLst/>
      </dgm:spPr>
      <dgm:t>
        <a:bodyPr/>
        <a:lstStyle/>
        <a:p>
          <a:endParaRPr lang="en-US" sz="1600" b="1" dirty="0">
            <a:solidFill>
              <a:schemeClr val="tx2"/>
            </a:solidFill>
            <a:latin typeface="Calibri" panose="020F0502020204030204"/>
            <a:ea typeface="+mn-ea"/>
            <a:cs typeface="+mn-cs"/>
          </a:endParaRPr>
        </a:p>
      </dgm:t>
    </dgm:pt>
    <dgm:pt modelId="{D027A7F4-CE01-4E07-B612-5E2A92BF9A9D}" type="parTrans" cxnId="{9DCB835F-02A0-4252-933A-8F33C151C385}">
      <dgm:prSet/>
      <dgm:spPr/>
      <dgm:t>
        <a:bodyPr/>
        <a:lstStyle/>
        <a:p>
          <a:endParaRPr lang="en-US"/>
        </a:p>
      </dgm:t>
    </dgm:pt>
    <dgm:pt modelId="{27AEF431-3D72-419B-8CFD-61E0A80B0543}" type="sibTrans" cxnId="{9DCB835F-02A0-4252-933A-8F33C151C385}">
      <dgm:prSet/>
      <dgm:spPr/>
      <dgm:t>
        <a:bodyPr/>
        <a:lstStyle/>
        <a:p>
          <a:endParaRPr lang="en-US"/>
        </a:p>
      </dgm:t>
    </dgm:pt>
    <dgm:pt modelId="{B2E9B4B7-65DF-41BA-8018-7CE632AA10E4}">
      <dgm:prSet phldrT="[Text]" custT="1"/>
      <dgm:spPr>
        <a:xfrm rot="16200000">
          <a:off x="2841354" y="1782371"/>
          <a:ext cx="4638675" cy="1073931"/>
        </a:xfrm>
        <a:solidFill>
          <a:schemeClr val="accent5">
            <a:lumMod val="75000"/>
          </a:schemeClr>
        </a:solidFill>
        <a:ln w="25400" cap="flat" cmpd="sng" algn="ctr">
          <a:solidFill>
            <a:sysClr val="window" lastClr="FFFFFF">
              <a:hueOff val="0"/>
              <a:satOff val="0"/>
              <a:lumOff val="0"/>
              <a:alphaOff val="0"/>
            </a:sysClr>
          </a:solidFill>
          <a:prstDash val="solid"/>
        </a:ln>
        <a:effectLst/>
      </dgm:spPr>
      <dgm:t>
        <a:bodyPr/>
        <a:lstStyle/>
        <a:p>
          <a:endParaRPr lang="en-US" sz="1600" b="1" dirty="0">
            <a:solidFill>
              <a:schemeClr val="tx2"/>
            </a:solidFill>
            <a:latin typeface="Calibri" panose="020F0502020204030204"/>
            <a:ea typeface="+mn-ea"/>
            <a:cs typeface="+mn-cs"/>
          </a:endParaRPr>
        </a:p>
      </dgm:t>
    </dgm:pt>
    <dgm:pt modelId="{992CD0CA-EC19-46E3-A577-EA21F0828133}" type="parTrans" cxnId="{F661D03A-8203-43E6-B433-79110CDA70EE}">
      <dgm:prSet/>
      <dgm:spPr/>
      <dgm:t>
        <a:bodyPr/>
        <a:lstStyle/>
        <a:p>
          <a:endParaRPr lang="en-US"/>
        </a:p>
      </dgm:t>
    </dgm:pt>
    <dgm:pt modelId="{C7DCDE21-DA8F-48E6-A9FD-085AD44DE990}" type="sibTrans" cxnId="{F661D03A-8203-43E6-B433-79110CDA70EE}">
      <dgm:prSet/>
      <dgm:spPr/>
      <dgm:t>
        <a:bodyPr/>
        <a:lstStyle/>
        <a:p>
          <a:endParaRPr lang="en-US"/>
        </a:p>
      </dgm:t>
    </dgm:pt>
    <dgm:pt modelId="{6CFF77B3-BC8C-4F51-8F64-A01182CE37F2}" type="pres">
      <dgm:prSet presAssocID="{3EA572C1-D5A0-4240-8C1C-058440047F7E}" presName="Name0" presStyleCnt="0">
        <dgm:presLayoutVars>
          <dgm:dir/>
          <dgm:resizeHandles val="exact"/>
        </dgm:presLayoutVars>
      </dgm:prSet>
      <dgm:spPr/>
    </dgm:pt>
    <dgm:pt modelId="{D843A53A-0CFC-4B0A-B381-2E95E05D7FC5}" type="pres">
      <dgm:prSet presAssocID="{6A5BA68D-EBC3-4F56-8213-3644EF8D3E1B}" presName="node" presStyleLbl="node1" presStyleIdx="0" presStyleCnt="4" custLinFactNeighborX="-23796" custLinFactNeighborY="1027">
        <dgm:presLayoutVars>
          <dgm:bulletEnabled val="1"/>
        </dgm:presLayoutVars>
      </dgm:prSet>
      <dgm:spPr>
        <a:prstGeom prst="flowChartManualOperation">
          <a:avLst/>
        </a:prstGeom>
      </dgm:spPr>
    </dgm:pt>
    <dgm:pt modelId="{50532F75-1103-45C3-B4A4-FD181374E94F}" type="pres">
      <dgm:prSet presAssocID="{20BF8D90-7865-4385-AC32-BAB8A1345DC0}" presName="sibTrans" presStyleCnt="0"/>
      <dgm:spPr/>
    </dgm:pt>
    <dgm:pt modelId="{4FD5CED8-B8B1-4D9E-89A9-D206B770BEC7}" type="pres">
      <dgm:prSet presAssocID="{2147948C-543A-4397-BFC4-60462C86B392}" presName="node" presStyleLbl="node1" presStyleIdx="1" presStyleCnt="4" custLinFactNeighborX="-17312" custLinFactNeighborY="-2326">
        <dgm:presLayoutVars>
          <dgm:bulletEnabled val="1"/>
        </dgm:presLayoutVars>
      </dgm:prSet>
      <dgm:spPr>
        <a:prstGeom prst="flowChartManualOperation">
          <a:avLst/>
        </a:prstGeom>
      </dgm:spPr>
    </dgm:pt>
    <dgm:pt modelId="{9000BDBD-A0D3-4CE0-9CE9-F292DCD59106}" type="pres">
      <dgm:prSet presAssocID="{05B2FDFF-4241-4C36-90E4-7CDDB2BD99DB}" presName="sibTrans" presStyleCnt="0"/>
      <dgm:spPr/>
    </dgm:pt>
    <dgm:pt modelId="{00E3F067-3C2E-4389-BEBA-C24728B3E633}" type="pres">
      <dgm:prSet presAssocID="{8B448E79-7A52-4E47-9094-69B9F900DC8F}" presName="node" presStyleLbl="node1" presStyleIdx="2" presStyleCnt="4" custLinFactNeighborX="17313" custLinFactNeighborY="1027">
        <dgm:presLayoutVars>
          <dgm:bulletEnabled val="1"/>
        </dgm:presLayoutVars>
      </dgm:prSet>
      <dgm:spPr>
        <a:prstGeom prst="flowChartManualOperation">
          <a:avLst/>
        </a:prstGeom>
      </dgm:spPr>
    </dgm:pt>
    <dgm:pt modelId="{768ADF1B-70A2-4A1D-A882-FC537B5AF7DB}" type="pres">
      <dgm:prSet presAssocID="{CAD424D2-43D3-4CCE-AAA0-12FA45CF15F5}" presName="sibTrans" presStyleCnt="0"/>
      <dgm:spPr/>
    </dgm:pt>
    <dgm:pt modelId="{DBF88286-8FA2-414F-9CF2-984716AA1BB4}" type="pres">
      <dgm:prSet presAssocID="{9C572C2A-218E-48D7-8195-B993E0A6D00F}" presName="node" presStyleLbl="node1" presStyleIdx="3" presStyleCnt="4" custLinFactNeighborX="58213" custLinFactNeighborY="1027">
        <dgm:presLayoutVars>
          <dgm:bulletEnabled val="1"/>
        </dgm:presLayoutVars>
      </dgm:prSet>
      <dgm:spPr>
        <a:prstGeom prst="flowChartManualOperation">
          <a:avLst/>
        </a:prstGeom>
      </dgm:spPr>
    </dgm:pt>
  </dgm:ptLst>
  <dgm:cxnLst>
    <dgm:cxn modelId="{9B75D500-2978-4766-A266-9A317F53B3FE}" srcId="{6A5BA68D-EBC3-4F56-8213-3644EF8D3E1B}" destId="{0B2694BF-8020-41B2-8064-F2C86B226FEA}" srcOrd="1" destOrd="0" parTransId="{78255145-3689-4A85-8B9E-E76293D89C62}" sibTransId="{83F2551D-E93C-45C8-9249-EE5C1FD57989}"/>
    <dgm:cxn modelId="{AB14560F-33C6-46BE-A8D4-A49BCAF53481}" type="presOf" srcId="{07172D82-6D51-4749-8C6A-D6AA22F0F392}" destId="{DBF88286-8FA2-414F-9CF2-984716AA1BB4}" srcOrd="0" destOrd="3" presId="urn:microsoft.com/office/officeart/2005/8/layout/hList6"/>
    <dgm:cxn modelId="{128BAA13-479B-4AED-BB66-3E00215A9C68}" srcId="{3EA572C1-D5A0-4240-8C1C-058440047F7E}" destId="{6A5BA68D-EBC3-4F56-8213-3644EF8D3E1B}" srcOrd="0" destOrd="0" parTransId="{957B9660-FF00-4AA2-8D16-41BA4E400A15}" sibTransId="{20BF8D90-7865-4385-AC32-BAB8A1345DC0}"/>
    <dgm:cxn modelId="{F42BBD1A-8D22-4C56-B4B5-F39DF6261B4B}" srcId="{9C572C2A-218E-48D7-8195-B993E0A6D00F}" destId="{2236F11A-B48F-4E11-9570-FB177B0B867C}" srcOrd="1" destOrd="0" parTransId="{802ED787-0E8A-47D3-BA4A-65AF5238BCF7}" sibTransId="{FF33A762-241D-4CE0-8BE8-20A157A6B3FD}"/>
    <dgm:cxn modelId="{FE85091B-6BF8-4175-98E5-AAF3947E8FF0}" srcId="{6A5BA68D-EBC3-4F56-8213-3644EF8D3E1B}" destId="{99514374-D702-42F3-BC69-DE0A7BF47F12}" srcOrd="0" destOrd="0" parTransId="{E95D31DC-DE83-44D4-8B2C-7CD2B8654D12}" sibTransId="{DB866E06-8CD4-429E-8979-817917D256E2}"/>
    <dgm:cxn modelId="{AEC7651D-0DA6-4E62-A5C6-9B120178E6CC}" type="presOf" srcId="{63A3D36C-502D-46DC-8521-D6854A7B2AB1}" destId="{00E3F067-3C2E-4389-BEBA-C24728B3E633}" srcOrd="0" destOrd="1" presId="urn:microsoft.com/office/officeart/2005/8/layout/hList6"/>
    <dgm:cxn modelId="{F661D03A-8203-43E6-B433-79110CDA70EE}" srcId="{8B448E79-7A52-4E47-9094-69B9F900DC8F}" destId="{B2E9B4B7-65DF-41BA-8018-7CE632AA10E4}" srcOrd="1" destOrd="0" parTransId="{992CD0CA-EC19-46E3-A577-EA21F0828133}" sibTransId="{C7DCDE21-DA8F-48E6-A9FD-085AD44DE990}"/>
    <dgm:cxn modelId="{7ED54640-68D2-4F59-A1FC-B4A27090CB6A}" srcId="{3EA572C1-D5A0-4240-8C1C-058440047F7E}" destId="{2147948C-543A-4397-BFC4-60462C86B392}" srcOrd="1" destOrd="0" parTransId="{DE59A755-3D5C-4497-9EBF-F8CAB14F51D7}" sibTransId="{05B2FDFF-4241-4C36-90E4-7CDDB2BD99DB}"/>
    <dgm:cxn modelId="{1A620A5F-CD40-48AD-88E8-D743692F90EA}" srcId="{9C572C2A-218E-48D7-8195-B993E0A6D00F}" destId="{FC78C6DD-8E52-45E1-A936-76C50F2D97CE}" srcOrd="5" destOrd="0" parTransId="{7036A945-9B37-4D54-9926-D0ABE7D9C07E}" sibTransId="{5BF238B8-1A0A-472D-98E4-8A35F89AE92C}"/>
    <dgm:cxn modelId="{9DCB835F-02A0-4252-933A-8F33C151C385}" srcId="{8B448E79-7A52-4E47-9094-69B9F900DC8F}" destId="{4C57ADEF-7712-4B09-963A-82414EA937BB}" srcOrd="2" destOrd="0" parTransId="{D027A7F4-CE01-4E07-B612-5E2A92BF9A9D}" sibTransId="{27AEF431-3D72-419B-8CFD-61E0A80B0543}"/>
    <dgm:cxn modelId="{4E6EB741-D63F-49E2-902F-EB470AA8DB22}" type="presOf" srcId="{0B2694BF-8020-41B2-8064-F2C86B226FEA}" destId="{D843A53A-0CFC-4B0A-B381-2E95E05D7FC5}" srcOrd="0" destOrd="2" presId="urn:microsoft.com/office/officeart/2005/8/layout/hList6"/>
    <dgm:cxn modelId="{8F940B42-E84B-43E5-B9A8-CCFA8C7DDC63}" srcId="{8B448E79-7A52-4E47-9094-69B9F900DC8F}" destId="{77F6D7BD-6225-4CA6-B810-FF366582BD2D}" srcOrd="4" destOrd="0" parTransId="{EC3CFF54-CF2B-4BBF-AB89-87AC2F14EF66}" sibTransId="{2A2BA2BC-80EC-42A0-B102-769553F84912}"/>
    <dgm:cxn modelId="{BBE02B63-2023-42AC-9793-7B22132A8EF4}" srcId="{9C572C2A-218E-48D7-8195-B993E0A6D00F}" destId="{4C1BB836-944B-45FF-8C97-330B8B4D137A}" srcOrd="3" destOrd="0" parTransId="{C3EB6FDC-EFA7-4C0B-864F-FE56FB0EF782}" sibTransId="{ABE1E30B-056D-41B1-B2D0-4D13A1BB2B48}"/>
    <dgm:cxn modelId="{F7CF8964-4037-4698-B20F-6FAF41B0E924}" type="presOf" srcId="{2147948C-543A-4397-BFC4-60462C86B392}" destId="{4FD5CED8-B8B1-4D9E-89A9-D206B770BEC7}" srcOrd="0" destOrd="0" presId="urn:microsoft.com/office/officeart/2005/8/layout/hList6"/>
    <dgm:cxn modelId="{737C0545-FA3F-4C8F-BD7D-866269D132C4}" srcId="{9C572C2A-218E-48D7-8195-B993E0A6D00F}" destId="{72F5E2F7-F112-4EFE-B313-C210EF73835F}" srcOrd="0" destOrd="0" parTransId="{8D8F99A0-1BF0-425F-A3AE-AB9BB77421FF}" sibTransId="{9D84235D-B332-4C5B-A5A4-ED9E25D3B8A9}"/>
    <dgm:cxn modelId="{59D22D65-7891-4EB4-BADF-4F20666DEE64}" srcId="{8B448E79-7A52-4E47-9094-69B9F900DC8F}" destId="{63A3D36C-502D-46DC-8521-D6854A7B2AB1}" srcOrd="0" destOrd="0" parTransId="{92DD2143-3B63-4D4A-AD2A-6737EFC5262A}" sibTransId="{525429D4-EE01-4E81-9246-97B5A307C1DE}"/>
    <dgm:cxn modelId="{F0643B68-DFAC-4867-BC0B-3352986BCF17}" type="presOf" srcId="{6A5BA68D-EBC3-4F56-8213-3644EF8D3E1B}" destId="{D843A53A-0CFC-4B0A-B381-2E95E05D7FC5}" srcOrd="0" destOrd="0" presId="urn:microsoft.com/office/officeart/2005/8/layout/hList6"/>
    <dgm:cxn modelId="{67D27D4B-AD81-4A4C-8E0B-3E94284E4324}" type="presOf" srcId="{4C57ADEF-7712-4B09-963A-82414EA937BB}" destId="{00E3F067-3C2E-4389-BEBA-C24728B3E633}" srcOrd="0" destOrd="3" presId="urn:microsoft.com/office/officeart/2005/8/layout/hList6"/>
    <dgm:cxn modelId="{507DD24B-B45E-486A-A7FB-0931F58A5A23}" type="presOf" srcId="{E20E5F5F-5FBB-4C5B-AEA3-AAFBCF03EE9C}" destId="{4FD5CED8-B8B1-4D9E-89A9-D206B770BEC7}" srcOrd="0" destOrd="3" presId="urn:microsoft.com/office/officeart/2005/8/layout/hList6"/>
    <dgm:cxn modelId="{94D3A06E-83F8-4D30-ADA6-7457AE7F57B0}" srcId="{19DB04A4-0D91-48BC-AE84-7C2283E691FC}" destId="{E20E5F5F-5FBB-4C5B-AEA3-AAFBCF03EE9C}" srcOrd="0" destOrd="0" parTransId="{E0121FDC-9A51-4A82-8627-804624DE902F}" sibTransId="{7FF14A88-8723-4975-9062-695C843DB384}"/>
    <dgm:cxn modelId="{F63AE370-6631-4468-9E0D-2009D086C2DC}" srcId="{3EA572C1-D5A0-4240-8C1C-058440047F7E}" destId="{9C572C2A-218E-48D7-8195-B993E0A6D00F}" srcOrd="3" destOrd="0" parTransId="{397E9D07-D39F-42AB-A071-730D2958DF0A}" sibTransId="{82DA682C-AD0D-4AB1-9271-44E07E3C3878}"/>
    <dgm:cxn modelId="{07F28C55-41BC-4190-8CBC-F3C00027D909}" type="presOf" srcId="{D4589847-724F-4032-93DB-77B1CA24066B}" destId="{4FD5CED8-B8B1-4D9E-89A9-D206B770BEC7}" srcOrd="0" destOrd="1" presId="urn:microsoft.com/office/officeart/2005/8/layout/hList6"/>
    <dgm:cxn modelId="{D7147776-1C4B-4D7A-965E-030F89AB59AD}" srcId="{2147948C-543A-4397-BFC4-60462C86B392}" destId="{19DB04A4-0D91-48BC-AE84-7C2283E691FC}" srcOrd="1" destOrd="0" parTransId="{E34CC908-2BF0-4FBA-ACE9-FF0B2EC80575}" sibTransId="{1EB4E441-40A7-47F0-BF16-A998307F60AC}"/>
    <dgm:cxn modelId="{F4548186-EF45-4092-AD77-B98744CED456}" srcId="{6A5BA68D-EBC3-4F56-8213-3644EF8D3E1B}" destId="{86914A1F-F4BE-4DA2-A2BF-1C41E4577BFF}" srcOrd="2" destOrd="0" parTransId="{1128F188-5038-402C-B9AE-2D8E1CD30DEA}" sibTransId="{315B23BE-3911-46D6-A52C-736490FE29DF}"/>
    <dgm:cxn modelId="{A059798B-327F-4EBF-B35F-12C6E9DC8F59}" type="presOf" srcId="{2236F11A-B48F-4E11-9570-FB177B0B867C}" destId="{DBF88286-8FA2-414F-9CF2-984716AA1BB4}" srcOrd="0" destOrd="2" presId="urn:microsoft.com/office/officeart/2005/8/layout/hList6"/>
    <dgm:cxn modelId="{1399638D-8333-4A58-89FC-B1CD0248D173}" srcId="{2147948C-543A-4397-BFC4-60462C86B392}" destId="{D4589847-724F-4032-93DB-77B1CA24066B}" srcOrd="0" destOrd="0" parTransId="{228ACFB3-979A-4633-9A03-45460BB518F4}" sibTransId="{A4060613-E9AC-469F-9736-96B1ACFA6FF1}"/>
    <dgm:cxn modelId="{DD828D91-D7F1-447B-BC53-52AFD407C1D9}" type="presOf" srcId="{72F5E2F7-F112-4EFE-B313-C210EF73835F}" destId="{DBF88286-8FA2-414F-9CF2-984716AA1BB4}" srcOrd="0" destOrd="1" presId="urn:microsoft.com/office/officeart/2005/8/layout/hList6"/>
    <dgm:cxn modelId="{028BBE95-9B2B-42C8-90F6-D22E67D5BFDD}" type="presOf" srcId="{3EA572C1-D5A0-4240-8C1C-058440047F7E}" destId="{6CFF77B3-BC8C-4F51-8F64-A01182CE37F2}" srcOrd="0" destOrd="0" presId="urn:microsoft.com/office/officeart/2005/8/layout/hList6"/>
    <dgm:cxn modelId="{91C9C79C-1C05-42D7-ABEC-ECAEA0F35745}" type="presOf" srcId="{FC78C6DD-8E52-45E1-A936-76C50F2D97CE}" destId="{DBF88286-8FA2-414F-9CF2-984716AA1BB4}" srcOrd="0" destOrd="6" presId="urn:microsoft.com/office/officeart/2005/8/layout/hList6"/>
    <dgm:cxn modelId="{92B4AA9E-33A0-4CCB-A78A-EFCEE0A7FECA}" type="presOf" srcId="{77F6D7BD-6225-4CA6-B810-FF366582BD2D}" destId="{00E3F067-3C2E-4389-BEBA-C24728B3E633}" srcOrd="0" destOrd="5" presId="urn:microsoft.com/office/officeart/2005/8/layout/hList6"/>
    <dgm:cxn modelId="{44FE37A9-A790-462A-B598-9FEFDBAA7304}" type="presOf" srcId="{9837ECC9-8E57-49EA-9F23-C73272428FCB}" destId="{00E3F067-3C2E-4389-BEBA-C24728B3E633}" srcOrd="0" destOrd="4" presId="urn:microsoft.com/office/officeart/2005/8/layout/hList6"/>
    <dgm:cxn modelId="{783DE4B9-34A2-48CB-B6F1-51B3E021CF22}" srcId="{8B448E79-7A52-4E47-9094-69B9F900DC8F}" destId="{9837ECC9-8E57-49EA-9F23-C73272428FCB}" srcOrd="3" destOrd="0" parTransId="{4AE579C4-1756-4BFB-AA93-0802317AD90E}" sibTransId="{FBDBE701-E38A-4BE2-94E0-283558556DF2}"/>
    <dgm:cxn modelId="{A1B345C3-C80A-4E85-A36F-274068F1E445}" type="presOf" srcId="{86914A1F-F4BE-4DA2-A2BF-1C41E4577BFF}" destId="{D843A53A-0CFC-4B0A-B381-2E95E05D7FC5}" srcOrd="0" destOrd="3" presId="urn:microsoft.com/office/officeart/2005/8/layout/hList6"/>
    <dgm:cxn modelId="{1F2EBCC6-5900-4671-9DD8-370A3DE7C0AB}" type="presOf" srcId="{99514374-D702-42F3-BC69-DE0A7BF47F12}" destId="{D843A53A-0CFC-4B0A-B381-2E95E05D7FC5}" srcOrd="0" destOrd="1" presId="urn:microsoft.com/office/officeart/2005/8/layout/hList6"/>
    <dgm:cxn modelId="{345E27CB-E68D-4123-962B-C5A532A8904E}" type="presOf" srcId="{8B448E79-7A52-4E47-9094-69B9F900DC8F}" destId="{00E3F067-3C2E-4389-BEBA-C24728B3E633}" srcOrd="0" destOrd="0" presId="urn:microsoft.com/office/officeart/2005/8/layout/hList6"/>
    <dgm:cxn modelId="{90891BD1-D596-4B3A-86ED-7B21158D7F57}" type="presOf" srcId="{9C572C2A-218E-48D7-8195-B993E0A6D00F}" destId="{DBF88286-8FA2-414F-9CF2-984716AA1BB4}" srcOrd="0" destOrd="0" presId="urn:microsoft.com/office/officeart/2005/8/layout/hList6"/>
    <dgm:cxn modelId="{D80CAFDE-8615-46B8-AFC8-B9A1D7E007C4}" type="presOf" srcId="{19DB04A4-0D91-48BC-AE84-7C2283E691FC}" destId="{4FD5CED8-B8B1-4D9E-89A9-D206B770BEC7}" srcOrd="0" destOrd="2" presId="urn:microsoft.com/office/officeart/2005/8/layout/hList6"/>
    <dgm:cxn modelId="{12C367DF-0967-4392-A96F-28680DD367A3}" type="presOf" srcId="{4C1BB836-944B-45FF-8C97-330B8B4D137A}" destId="{DBF88286-8FA2-414F-9CF2-984716AA1BB4}" srcOrd="0" destOrd="4" presId="urn:microsoft.com/office/officeart/2005/8/layout/hList6"/>
    <dgm:cxn modelId="{120F52DF-81CD-44AF-A3EF-FD18DCB0B6DA}" srcId="{3EA572C1-D5A0-4240-8C1C-058440047F7E}" destId="{8B448E79-7A52-4E47-9094-69B9F900DC8F}" srcOrd="2" destOrd="0" parTransId="{D21E07C2-BF90-4057-8F64-581AAC9A6D5D}" sibTransId="{CAD424D2-43D3-4CCE-AAA0-12FA45CF15F5}"/>
    <dgm:cxn modelId="{5CB98AE2-8701-4726-8483-C880B795B88E}" srcId="{9C572C2A-218E-48D7-8195-B993E0A6D00F}" destId="{07172D82-6D51-4749-8C6A-D6AA22F0F392}" srcOrd="2" destOrd="0" parTransId="{09F58EF5-ACFC-448D-9B37-A7E9E2C0DE40}" sibTransId="{B671434B-CC79-405C-B203-FBB5447F7C8C}"/>
    <dgm:cxn modelId="{B072FAE8-EB91-40A4-B115-452576D599F3}" type="presOf" srcId="{AAF8ACD1-F591-4973-8913-D0BDDDD2436A}" destId="{DBF88286-8FA2-414F-9CF2-984716AA1BB4}" srcOrd="0" destOrd="5" presId="urn:microsoft.com/office/officeart/2005/8/layout/hList6"/>
    <dgm:cxn modelId="{CE8D77F2-5D58-4975-B9C2-769151DD57EA}" srcId="{9C572C2A-218E-48D7-8195-B993E0A6D00F}" destId="{AAF8ACD1-F591-4973-8913-D0BDDDD2436A}" srcOrd="4" destOrd="0" parTransId="{C40D5EE7-274F-4FD9-AEEF-674564E926B6}" sibTransId="{83B00D03-CB5A-4994-B643-97B521810129}"/>
    <dgm:cxn modelId="{102BA8FD-27DC-462F-BF21-4467CD365DB4}" type="presOf" srcId="{B2E9B4B7-65DF-41BA-8018-7CE632AA10E4}" destId="{00E3F067-3C2E-4389-BEBA-C24728B3E633}" srcOrd="0" destOrd="2" presId="urn:microsoft.com/office/officeart/2005/8/layout/hList6"/>
    <dgm:cxn modelId="{57CCFE5B-DA0D-4AE2-BEBF-7549AB166F4A}" type="presParOf" srcId="{6CFF77B3-BC8C-4F51-8F64-A01182CE37F2}" destId="{D843A53A-0CFC-4B0A-B381-2E95E05D7FC5}" srcOrd="0" destOrd="0" presId="urn:microsoft.com/office/officeart/2005/8/layout/hList6"/>
    <dgm:cxn modelId="{514DEBF7-A791-467F-A978-E65BECC27F84}" type="presParOf" srcId="{6CFF77B3-BC8C-4F51-8F64-A01182CE37F2}" destId="{50532F75-1103-45C3-B4A4-FD181374E94F}" srcOrd="1" destOrd="0" presId="urn:microsoft.com/office/officeart/2005/8/layout/hList6"/>
    <dgm:cxn modelId="{DE5D31DD-E9B3-4FBC-9C47-AC8F972FC80B}" type="presParOf" srcId="{6CFF77B3-BC8C-4F51-8F64-A01182CE37F2}" destId="{4FD5CED8-B8B1-4D9E-89A9-D206B770BEC7}" srcOrd="2" destOrd="0" presId="urn:microsoft.com/office/officeart/2005/8/layout/hList6"/>
    <dgm:cxn modelId="{FC493AE5-B021-41E1-8BF9-7A1ACC5719F2}" type="presParOf" srcId="{6CFF77B3-BC8C-4F51-8F64-A01182CE37F2}" destId="{9000BDBD-A0D3-4CE0-9CE9-F292DCD59106}" srcOrd="3" destOrd="0" presId="urn:microsoft.com/office/officeart/2005/8/layout/hList6"/>
    <dgm:cxn modelId="{A810A37A-7F9D-451E-A5E9-49D91F5098C6}" type="presParOf" srcId="{6CFF77B3-BC8C-4F51-8F64-A01182CE37F2}" destId="{00E3F067-3C2E-4389-BEBA-C24728B3E633}" srcOrd="4" destOrd="0" presId="urn:microsoft.com/office/officeart/2005/8/layout/hList6"/>
    <dgm:cxn modelId="{7D1A4B56-F5E0-4804-873D-5225BF222039}" type="presParOf" srcId="{6CFF77B3-BC8C-4F51-8F64-A01182CE37F2}" destId="{768ADF1B-70A2-4A1D-A882-FC537B5AF7DB}" srcOrd="5" destOrd="0" presId="urn:microsoft.com/office/officeart/2005/8/layout/hList6"/>
    <dgm:cxn modelId="{AA2AC97F-A872-45DB-A8CD-9016A5827A3C}" type="presParOf" srcId="{6CFF77B3-BC8C-4F51-8F64-A01182CE37F2}" destId="{DBF88286-8FA2-414F-9CF2-984716AA1BB4}"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43A53A-0CFC-4B0A-B381-2E95E05D7FC5}">
      <dsp:nvSpPr>
        <dsp:cNvPr id="0" name=""/>
        <dsp:cNvSpPr/>
      </dsp:nvSpPr>
      <dsp:spPr>
        <a:xfrm rot="16200000">
          <a:off x="-1371578" y="1371578"/>
          <a:ext cx="4638675" cy="1895518"/>
        </a:xfrm>
        <a:prstGeom prst="flowChartManualOperation">
          <a:avLst/>
        </a:prstGeom>
        <a:solidFill>
          <a:srgbClr val="FFC000"/>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tx2"/>
              </a:solidFill>
              <a:latin typeface="Calibri" panose="020F0502020204030204"/>
              <a:ea typeface="+mn-ea"/>
              <a:cs typeface="+mn-cs"/>
            </a:rPr>
            <a:t>Gold</a:t>
          </a:r>
        </a:p>
        <a:p>
          <a:pPr marL="0" lvl="0" indent="0" algn="l" defTabSz="889000">
            <a:lnSpc>
              <a:spcPct val="90000"/>
            </a:lnSpc>
            <a:spcBef>
              <a:spcPct val="0"/>
            </a:spcBef>
            <a:spcAft>
              <a:spcPct val="35000"/>
            </a:spcAft>
            <a:buNone/>
          </a:pPr>
          <a:r>
            <a:rPr lang="en-US" sz="1600" b="1" kern="1200" dirty="0">
              <a:solidFill>
                <a:schemeClr val="tx2"/>
              </a:solidFill>
              <a:latin typeface="Calibri" panose="020F0502020204030204"/>
              <a:ea typeface="+mn-ea"/>
              <a:cs typeface="+mn-cs"/>
            </a:rPr>
            <a:t>76%-82% AV</a:t>
          </a:r>
        </a:p>
        <a:p>
          <a:pPr marL="0" lvl="0" indent="0" algn="l" defTabSz="889000">
            <a:lnSpc>
              <a:spcPct val="90000"/>
            </a:lnSpc>
            <a:spcBef>
              <a:spcPct val="0"/>
            </a:spcBef>
            <a:spcAft>
              <a:spcPct val="35000"/>
            </a:spcAft>
            <a:buNone/>
          </a:pPr>
          <a:r>
            <a:rPr lang="en-US" sz="1200" b="1" kern="1200" dirty="0">
              <a:solidFill>
                <a:schemeClr val="tx2"/>
              </a:solidFill>
              <a:latin typeface="Calibri" panose="020F0502020204030204"/>
              <a:ea typeface="+mn-ea"/>
              <a:cs typeface="+mn-cs"/>
            </a:rPr>
            <a:t> </a:t>
          </a:r>
        </a:p>
        <a:p>
          <a:pPr marL="0" lvl="0" indent="0" algn="l" defTabSz="889000">
            <a:lnSpc>
              <a:spcPct val="90000"/>
            </a:lnSpc>
            <a:spcBef>
              <a:spcPct val="0"/>
            </a:spcBef>
            <a:spcAft>
              <a:spcPct val="35000"/>
            </a:spcAft>
            <a:buNone/>
          </a:pPr>
          <a:endParaRPr lang="en-US" sz="1200" b="1" kern="1200" dirty="0">
            <a:solidFill>
              <a:schemeClr val="tx2"/>
            </a:solidFill>
            <a:latin typeface="Calibri" panose="020F0502020204030204"/>
            <a:ea typeface="+mn-ea"/>
            <a:cs typeface="+mn-cs"/>
          </a:endParaRPr>
        </a:p>
        <a:p>
          <a:pPr marL="0" lvl="0" indent="0" algn="l" defTabSz="889000">
            <a:lnSpc>
              <a:spcPct val="90000"/>
            </a:lnSpc>
            <a:spcBef>
              <a:spcPct val="0"/>
            </a:spcBef>
            <a:spcAft>
              <a:spcPct val="35000"/>
            </a:spcAft>
            <a:buNone/>
          </a:pPr>
          <a:endParaRPr lang="en-US" sz="1600" b="1" kern="1200" dirty="0">
            <a:solidFill>
              <a:schemeClr val="tx2"/>
            </a:solidFill>
            <a:latin typeface="Calibri" panose="020F0502020204030204"/>
            <a:ea typeface="+mn-ea"/>
            <a:cs typeface="+mn-cs"/>
          </a:endParaRPr>
        </a:p>
        <a:p>
          <a:pPr marL="171450" lvl="1" indent="-171450" algn="l" defTabSz="711200">
            <a:lnSpc>
              <a:spcPct val="90000"/>
            </a:lnSpc>
            <a:spcBef>
              <a:spcPct val="0"/>
            </a:spcBef>
            <a:spcAft>
              <a:spcPct val="15000"/>
            </a:spcAft>
            <a:buChar char="•"/>
          </a:pPr>
          <a:r>
            <a:rPr lang="en-US" sz="1600" b="1" kern="1200" dirty="0">
              <a:solidFill>
                <a:schemeClr val="tx2"/>
              </a:solidFill>
              <a:latin typeface="Calibri" panose="020F0502020204030204"/>
              <a:ea typeface="+mn-ea"/>
              <a:cs typeface="+mn-cs"/>
            </a:rPr>
            <a:t>9 Issuers</a:t>
          </a:r>
        </a:p>
        <a:p>
          <a:pPr marL="171450" lvl="1" indent="-171450" algn="l" defTabSz="711200">
            <a:lnSpc>
              <a:spcPct val="90000"/>
            </a:lnSpc>
            <a:spcBef>
              <a:spcPct val="0"/>
            </a:spcBef>
            <a:spcAft>
              <a:spcPct val="15000"/>
            </a:spcAft>
            <a:buChar char="•"/>
          </a:pPr>
          <a:r>
            <a:rPr lang="en-US" sz="1600" b="1" kern="1200" dirty="0">
              <a:solidFill>
                <a:schemeClr val="tx2"/>
              </a:solidFill>
              <a:latin typeface="Calibri" panose="020F0502020204030204"/>
              <a:ea typeface="+mn-ea"/>
              <a:cs typeface="+mn-cs"/>
            </a:rPr>
            <a:t>15 Plans</a:t>
          </a:r>
        </a:p>
        <a:p>
          <a:pPr marL="171450" lvl="1" indent="-171450" algn="l" defTabSz="711200">
            <a:lnSpc>
              <a:spcPct val="90000"/>
            </a:lnSpc>
            <a:spcBef>
              <a:spcPct val="0"/>
            </a:spcBef>
            <a:spcAft>
              <a:spcPct val="15000"/>
            </a:spcAft>
            <a:buChar char="•"/>
          </a:pPr>
          <a:endParaRPr lang="en-US" sz="1600" b="1" kern="1200" dirty="0">
            <a:solidFill>
              <a:sysClr val="window" lastClr="FFFFFF"/>
            </a:solidFill>
            <a:latin typeface="Calibri" panose="020F0502020204030204"/>
            <a:ea typeface="+mn-ea"/>
            <a:cs typeface="+mn-cs"/>
          </a:endParaRPr>
        </a:p>
      </dsp:txBody>
      <dsp:txXfrm rot="5400000">
        <a:off x="0" y="927735"/>
        <a:ext cx="1895518" cy="2783205"/>
      </dsp:txXfrm>
    </dsp:sp>
    <dsp:sp modelId="{4FD5CED8-B8B1-4D9E-89A9-D206B770BEC7}">
      <dsp:nvSpPr>
        <dsp:cNvPr id="0" name=""/>
        <dsp:cNvSpPr/>
      </dsp:nvSpPr>
      <dsp:spPr>
        <a:xfrm rot="16200000">
          <a:off x="643424" y="1371578"/>
          <a:ext cx="4638675" cy="1895518"/>
        </a:xfrm>
        <a:prstGeom prst="flowChartManualOperation">
          <a:avLst/>
        </a:prstGeom>
        <a:solidFill>
          <a:sysClr val="window" lastClr="FFFFFF">
            <a:lumMod val="75000"/>
          </a:sys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tx2"/>
              </a:solidFill>
              <a:latin typeface="Calibri" panose="020F0502020204030204"/>
              <a:ea typeface="+mn-ea"/>
              <a:cs typeface="+mn-cs"/>
            </a:rPr>
            <a:t>Silver</a:t>
          </a:r>
        </a:p>
        <a:p>
          <a:pPr marL="0" lvl="0" indent="0" algn="l" defTabSz="889000">
            <a:lnSpc>
              <a:spcPct val="90000"/>
            </a:lnSpc>
            <a:spcBef>
              <a:spcPct val="0"/>
            </a:spcBef>
            <a:spcAft>
              <a:spcPct val="35000"/>
            </a:spcAft>
            <a:buNone/>
          </a:pPr>
          <a:r>
            <a:rPr lang="en-US" sz="1600" b="1" kern="1200" dirty="0">
              <a:solidFill>
                <a:schemeClr val="tx2"/>
              </a:solidFill>
              <a:latin typeface="Calibri" panose="020F0502020204030204"/>
              <a:ea typeface="+mn-ea"/>
              <a:cs typeface="+mn-cs"/>
            </a:rPr>
            <a:t>66%-72% AV</a:t>
          </a:r>
        </a:p>
        <a:p>
          <a:pPr marL="0" lvl="0" indent="0" algn="l" defTabSz="889000">
            <a:lnSpc>
              <a:spcPct val="90000"/>
            </a:lnSpc>
            <a:spcBef>
              <a:spcPct val="0"/>
            </a:spcBef>
            <a:spcAft>
              <a:spcPct val="35000"/>
            </a:spcAft>
            <a:buNone/>
          </a:pPr>
          <a:r>
            <a:rPr lang="en-US" sz="1600" b="1" kern="1200" dirty="0">
              <a:solidFill>
                <a:schemeClr val="tx2"/>
              </a:solidFill>
              <a:latin typeface="Calibri" panose="020F0502020204030204"/>
              <a:ea typeface="+mn-ea"/>
              <a:cs typeface="+mn-cs"/>
            </a:rPr>
            <a:t>CSRs available</a:t>
          </a:r>
        </a:p>
        <a:p>
          <a:pPr marL="0" lvl="0" indent="0" algn="l" defTabSz="889000">
            <a:lnSpc>
              <a:spcPct val="90000"/>
            </a:lnSpc>
            <a:spcBef>
              <a:spcPct val="0"/>
            </a:spcBef>
            <a:spcAft>
              <a:spcPct val="35000"/>
            </a:spcAft>
            <a:buNone/>
          </a:pPr>
          <a:endParaRPr lang="en-US" sz="1600" b="1" kern="1200" dirty="0">
            <a:solidFill>
              <a:schemeClr val="tx2"/>
            </a:solidFill>
            <a:latin typeface="Calibri" panose="020F0502020204030204"/>
            <a:ea typeface="+mn-ea"/>
            <a:cs typeface="+mn-cs"/>
          </a:endParaRPr>
        </a:p>
        <a:p>
          <a:pPr marL="0" lvl="0" indent="0" algn="l" defTabSz="889000">
            <a:lnSpc>
              <a:spcPct val="90000"/>
            </a:lnSpc>
            <a:spcBef>
              <a:spcPct val="0"/>
            </a:spcBef>
            <a:spcAft>
              <a:spcPct val="35000"/>
            </a:spcAft>
            <a:buNone/>
          </a:pPr>
          <a:endParaRPr lang="en-US" sz="800" b="1" kern="1200" dirty="0">
            <a:solidFill>
              <a:schemeClr val="tx2"/>
            </a:solidFill>
            <a:latin typeface="Calibri" panose="020F0502020204030204"/>
            <a:ea typeface="+mn-ea"/>
            <a:cs typeface="+mn-cs"/>
          </a:endParaRPr>
        </a:p>
        <a:p>
          <a:pPr marL="171450" lvl="1" indent="-171450" algn="l" defTabSz="711200">
            <a:lnSpc>
              <a:spcPct val="90000"/>
            </a:lnSpc>
            <a:spcBef>
              <a:spcPct val="0"/>
            </a:spcBef>
            <a:spcAft>
              <a:spcPct val="15000"/>
            </a:spcAft>
            <a:buChar char="•"/>
          </a:pPr>
          <a:r>
            <a:rPr lang="en-US" sz="1600" b="1" kern="1200" dirty="0">
              <a:solidFill>
                <a:schemeClr val="tx2"/>
              </a:solidFill>
              <a:latin typeface="Calibri" panose="020F0502020204030204"/>
              <a:ea typeface="+mn-ea"/>
              <a:cs typeface="+mn-cs"/>
            </a:rPr>
            <a:t>9 Issuers</a:t>
          </a:r>
        </a:p>
        <a:p>
          <a:pPr marL="171450" lvl="1" indent="-171450" algn="l" defTabSz="711200">
            <a:lnSpc>
              <a:spcPct val="90000"/>
            </a:lnSpc>
            <a:spcBef>
              <a:spcPct val="0"/>
            </a:spcBef>
            <a:spcAft>
              <a:spcPct val="15000"/>
            </a:spcAft>
            <a:buChar char="•"/>
          </a:pPr>
          <a:r>
            <a:rPr lang="en-US" sz="1600" b="1" kern="1200" dirty="0">
              <a:solidFill>
                <a:schemeClr val="tx2"/>
              </a:solidFill>
              <a:latin typeface="Calibri" panose="020F0502020204030204"/>
              <a:ea typeface="+mn-ea"/>
              <a:cs typeface="+mn-cs"/>
            </a:rPr>
            <a:t>21 Plans</a:t>
          </a:r>
        </a:p>
        <a:p>
          <a:pPr marL="342900" lvl="2" indent="-171450" algn="l" defTabSz="711200">
            <a:lnSpc>
              <a:spcPct val="90000"/>
            </a:lnSpc>
            <a:spcBef>
              <a:spcPct val="0"/>
            </a:spcBef>
            <a:spcAft>
              <a:spcPct val="15000"/>
            </a:spcAft>
            <a:buChar char="•"/>
          </a:pPr>
          <a:endParaRPr lang="en-US" sz="1600" b="1" kern="1200" dirty="0">
            <a:solidFill>
              <a:srgbClr val="FF0000"/>
            </a:solidFill>
            <a:latin typeface="Calibri" panose="020F0502020204030204"/>
            <a:ea typeface="+mn-ea"/>
            <a:cs typeface="+mn-cs"/>
          </a:endParaRPr>
        </a:p>
      </dsp:txBody>
      <dsp:txXfrm rot="5400000">
        <a:off x="2015002" y="927735"/>
        <a:ext cx="1895518" cy="2783205"/>
      </dsp:txXfrm>
    </dsp:sp>
    <dsp:sp modelId="{00E3F067-3C2E-4389-BEBA-C24728B3E633}">
      <dsp:nvSpPr>
        <dsp:cNvPr id="0" name=""/>
        <dsp:cNvSpPr/>
      </dsp:nvSpPr>
      <dsp:spPr>
        <a:xfrm rot="16200000">
          <a:off x="2730331" y="1371578"/>
          <a:ext cx="4638675" cy="1895518"/>
        </a:xfrm>
        <a:prstGeom prst="flowChartManualOperation">
          <a:avLst/>
        </a:prstGeom>
        <a:solidFill>
          <a:schemeClr val="accent5">
            <a:lumMod val="75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tx2"/>
              </a:solidFill>
              <a:latin typeface="Calibri" panose="020F0502020204030204"/>
              <a:ea typeface="+mn-ea"/>
              <a:cs typeface="+mn-cs"/>
            </a:rPr>
            <a:t>Bronze</a:t>
          </a:r>
        </a:p>
        <a:p>
          <a:pPr marL="0" lvl="0" indent="0" algn="l" defTabSz="889000">
            <a:lnSpc>
              <a:spcPct val="90000"/>
            </a:lnSpc>
            <a:spcBef>
              <a:spcPct val="0"/>
            </a:spcBef>
            <a:spcAft>
              <a:spcPct val="35000"/>
            </a:spcAft>
            <a:buNone/>
          </a:pPr>
          <a:r>
            <a:rPr lang="en-US" sz="1600" b="1" kern="1200" dirty="0">
              <a:solidFill>
                <a:schemeClr val="tx2"/>
              </a:solidFill>
              <a:latin typeface="Calibri" panose="020F0502020204030204"/>
              <a:ea typeface="+mn-ea"/>
              <a:cs typeface="+mn-cs"/>
            </a:rPr>
            <a:t>56%-65% AV</a:t>
          </a:r>
        </a:p>
        <a:p>
          <a:pPr marL="171450" lvl="1" indent="-171450" algn="l" defTabSz="711200">
            <a:lnSpc>
              <a:spcPct val="90000"/>
            </a:lnSpc>
            <a:spcBef>
              <a:spcPct val="0"/>
            </a:spcBef>
            <a:spcAft>
              <a:spcPct val="15000"/>
            </a:spcAft>
            <a:buChar char="•"/>
          </a:pPr>
          <a:endParaRPr lang="en-US" sz="1600" b="1" kern="1200" dirty="0">
            <a:solidFill>
              <a:schemeClr val="tx2"/>
            </a:solidFill>
            <a:latin typeface="Calibri" panose="020F0502020204030204"/>
            <a:ea typeface="+mn-ea"/>
            <a:cs typeface="+mn-cs"/>
          </a:endParaRPr>
        </a:p>
        <a:p>
          <a:pPr marL="171450" lvl="1" indent="-171450" algn="l" defTabSz="711200">
            <a:lnSpc>
              <a:spcPct val="90000"/>
            </a:lnSpc>
            <a:spcBef>
              <a:spcPct val="0"/>
            </a:spcBef>
            <a:spcAft>
              <a:spcPct val="15000"/>
            </a:spcAft>
            <a:buChar char="•"/>
          </a:pPr>
          <a:endParaRPr lang="en-US" sz="1600" b="1" kern="1200" dirty="0">
            <a:solidFill>
              <a:schemeClr val="tx2"/>
            </a:solidFill>
            <a:latin typeface="Calibri" panose="020F0502020204030204"/>
            <a:ea typeface="+mn-ea"/>
            <a:cs typeface="+mn-cs"/>
          </a:endParaRPr>
        </a:p>
        <a:p>
          <a:pPr marL="171450" lvl="1" indent="-171450" algn="l" defTabSz="711200">
            <a:lnSpc>
              <a:spcPct val="90000"/>
            </a:lnSpc>
            <a:spcBef>
              <a:spcPct val="0"/>
            </a:spcBef>
            <a:spcAft>
              <a:spcPct val="15000"/>
            </a:spcAft>
            <a:buChar char="•"/>
          </a:pPr>
          <a:endParaRPr lang="en-US" sz="1600" b="1" kern="1200" dirty="0">
            <a:solidFill>
              <a:schemeClr val="tx2"/>
            </a:solidFill>
            <a:latin typeface="Calibri" panose="020F0502020204030204"/>
            <a:ea typeface="+mn-ea"/>
            <a:cs typeface="+mn-cs"/>
          </a:endParaRPr>
        </a:p>
        <a:p>
          <a:pPr marL="171450" lvl="1" indent="-171450" algn="l" defTabSz="711200">
            <a:lnSpc>
              <a:spcPct val="90000"/>
            </a:lnSpc>
            <a:spcBef>
              <a:spcPct val="0"/>
            </a:spcBef>
            <a:spcAft>
              <a:spcPct val="15000"/>
            </a:spcAft>
            <a:buChar char="•"/>
          </a:pPr>
          <a:r>
            <a:rPr lang="en-US" sz="1600" b="1" kern="1200" dirty="0">
              <a:solidFill>
                <a:schemeClr val="tx2"/>
              </a:solidFill>
              <a:latin typeface="Calibri" panose="020F0502020204030204"/>
              <a:ea typeface="+mn-ea"/>
              <a:cs typeface="+mn-cs"/>
            </a:rPr>
            <a:t>9 Issuers </a:t>
          </a:r>
        </a:p>
        <a:p>
          <a:pPr marL="171450" lvl="1" indent="-171450" algn="l" defTabSz="711200">
            <a:lnSpc>
              <a:spcPct val="90000"/>
            </a:lnSpc>
            <a:spcBef>
              <a:spcPct val="0"/>
            </a:spcBef>
            <a:spcAft>
              <a:spcPct val="15000"/>
            </a:spcAft>
            <a:buChar char="•"/>
          </a:pPr>
          <a:r>
            <a:rPr lang="en-US" sz="1600" b="1" kern="1200" dirty="0">
              <a:solidFill>
                <a:schemeClr val="tx2"/>
              </a:solidFill>
              <a:latin typeface="Calibri" panose="020F0502020204030204"/>
              <a:ea typeface="+mn-ea"/>
              <a:cs typeface="+mn-cs"/>
            </a:rPr>
            <a:t>26 Plans</a:t>
          </a:r>
        </a:p>
      </dsp:txBody>
      <dsp:txXfrm rot="5400000">
        <a:off x="4101909" y="927735"/>
        <a:ext cx="1895518" cy="2783205"/>
      </dsp:txXfrm>
    </dsp:sp>
    <dsp:sp modelId="{DBF88286-8FA2-414F-9CF2-984716AA1BB4}">
      <dsp:nvSpPr>
        <dsp:cNvPr id="0" name=""/>
        <dsp:cNvSpPr/>
      </dsp:nvSpPr>
      <dsp:spPr>
        <a:xfrm rot="16200000">
          <a:off x="4745333" y="1371578"/>
          <a:ext cx="4638675" cy="1895518"/>
        </a:xfrm>
        <a:prstGeom prst="flowChartManualOperation">
          <a:avLst/>
        </a:prstGeom>
        <a:solidFill>
          <a:srgbClr val="1F497D">
            <a:lumMod val="40000"/>
            <a:lumOff val="6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tx2"/>
              </a:solidFill>
              <a:latin typeface="Calibri" panose="020F0502020204030204"/>
              <a:ea typeface="+mn-ea"/>
              <a:cs typeface="+mn-cs"/>
            </a:rPr>
            <a:t>Catastrophic</a:t>
          </a:r>
        </a:p>
        <a:p>
          <a:pPr marL="0" lvl="0" indent="0" algn="l" defTabSz="889000">
            <a:lnSpc>
              <a:spcPct val="90000"/>
            </a:lnSpc>
            <a:spcBef>
              <a:spcPct val="0"/>
            </a:spcBef>
            <a:spcAft>
              <a:spcPct val="35000"/>
            </a:spcAft>
            <a:buNone/>
          </a:pPr>
          <a:r>
            <a:rPr lang="en-US" sz="1000" b="1" kern="1200" dirty="0">
              <a:solidFill>
                <a:schemeClr val="tx2"/>
              </a:solidFill>
              <a:latin typeface="Calibri" panose="020F0502020204030204"/>
              <a:ea typeface="+mn-ea"/>
              <a:cs typeface="+mn-cs"/>
            </a:rPr>
            <a:t>Only through the Exchange</a:t>
          </a:r>
        </a:p>
        <a:p>
          <a:pPr marL="0" lvl="0" indent="0" algn="l" defTabSz="889000">
            <a:lnSpc>
              <a:spcPct val="90000"/>
            </a:lnSpc>
            <a:spcBef>
              <a:spcPct val="0"/>
            </a:spcBef>
            <a:spcAft>
              <a:spcPct val="35000"/>
            </a:spcAft>
            <a:buNone/>
          </a:pPr>
          <a:r>
            <a:rPr lang="en-US" sz="1000" b="1" kern="1200" dirty="0">
              <a:solidFill>
                <a:schemeClr val="tx2"/>
              </a:solidFill>
              <a:latin typeface="Calibri" panose="020F0502020204030204"/>
              <a:ea typeface="+mn-ea"/>
              <a:cs typeface="+mn-cs"/>
            </a:rPr>
            <a:t>Under age 30 or hardship</a:t>
          </a:r>
        </a:p>
        <a:p>
          <a:pPr marL="0" lvl="0" indent="0" algn="l" defTabSz="889000">
            <a:lnSpc>
              <a:spcPct val="90000"/>
            </a:lnSpc>
            <a:spcBef>
              <a:spcPct val="0"/>
            </a:spcBef>
            <a:spcAft>
              <a:spcPct val="35000"/>
            </a:spcAft>
            <a:buNone/>
          </a:pPr>
          <a:r>
            <a:rPr lang="en-US" sz="1000" b="1" kern="1200" dirty="0">
              <a:solidFill>
                <a:schemeClr val="tx2"/>
              </a:solidFill>
              <a:latin typeface="Calibri" panose="020F0502020204030204"/>
              <a:ea typeface="+mn-ea"/>
              <a:cs typeface="+mn-cs"/>
            </a:rPr>
            <a:t>No tax credits </a:t>
          </a:r>
        </a:p>
        <a:p>
          <a:pPr marL="171450" lvl="1" indent="-171450" algn="l" defTabSz="711200">
            <a:lnSpc>
              <a:spcPct val="90000"/>
            </a:lnSpc>
            <a:spcBef>
              <a:spcPct val="0"/>
            </a:spcBef>
            <a:spcAft>
              <a:spcPct val="15000"/>
            </a:spcAft>
            <a:buChar char="•"/>
          </a:pPr>
          <a:endParaRPr lang="en-US" sz="1600" b="1" kern="1200" dirty="0">
            <a:solidFill>
              <a:schemeClr val="tx2"/>
            </a:solidFill>
            <a:latin typeface="Calibri" panose="020F0502020204030204"/>
            <a:ea typeface="+mn-ea"/>
            <a:cs typeface="+mn-cs"/>
          </a:endParaRPr>
        </a:p>
        <a:p>
          <a:pPr marL="171450" lvl="1" indent="-171450" algn="l" defTabSz="711200">
            <a:lnSpc>
              <a:spcPct val="90000"/>
            </a:lnSpc>
            <a:spcBef>
              <a:spcPct val="0"/>
            </a:spcBef>
            <a:spcAft>
              <a:spcPct val="15000"/>
            </a:spcAft>
            <a:buChar char="•"/>
          </a:pPr>
          <a:endParaRPr lang="en-US" sz="1600" b="1" kern="1200" dirty="0">
            <a:solidFill>
              <a:schemeClr val="tx2"/>
            </a:solidFill>
            <a:latin typeface="Calibri" panose="020F0502020204030204"/>
            <a:ea typeface="+mn-ea"/>
            <a:cs typeface="+mn-cs"/>
          </a:endParaRPr>
        </a:p>
        <a:p>
          <a:pPr marL="171450" lvl="1" indent="-171450" algn="l" defTabSz="711200">
            <a:lnSpc>
              <a:spcPct val="90000"/>
            </a:lnSpc>
            <a:spcBef>
              <a:spcPct val="0"/>
            </a:spcBef>
            <a:spcAft>
              <a:spcPct val="15000"/>
            </a:spcAft>
            <a:buChar char="•"/>
          </a:pPr>
          <a:r>
            <a:rPr lang="en-US" sz="1600" b="1" kern="1200" dirty="0">
              <a:solidFill>
                <a:schemeClr val="tx2"/>
              </a:solidFill>
              <a:latin typeface="Calibri" panose="020F0502020204030204"/>
              <a:ea typeface="+mn-ea"/>
              <a:cs typeface="+mn-cs"/>
            </a:rPr>
            <a:t>4 Issuers </a:t>
          </a:r>
        </a:p>
        <a:p>
          <a:pPr marL="171450" lvl="1" indent="-171450" algn="l" defTabSz="711200">
            <a:lnSpc>
              <a:spcPct val="90000"/>
            </a:lnSpc>
            <a:spcBef>
              <a:spcPct val="0"/>
            </a:spcBef>
            <a:spcAft>
              <a:spcPct val="15000"/>
            </a:spcAft>
            <a:buChar char="•"/>
          </a:pPr>
          <a:r>
            <a:rPr lang="en-US" sz="1600" b="1" kern="1200" dirty="0">
              <a:solidFill>
                <a:schemeClr val="tx2"/>
              </a:solidFill>
              <a:latin typeface="Calibri" panose="020F0502020204030204"/>
              <a:ea typeface="+mn-ea"/>
              <a:cs typeface="+mn-cs"/>
            </a:rPr>
            <a:t>4 Plans</a:t>
          </a:r>
        </a:p>
        <a:p>
          <a:pPr marL="171450" lvl="1" indent="-171450" algn="l" defTabSz="711200">
            <a:lnSpc>
              <a:spcPct val="90000"/>
            </a:lnSpc>
            <a:spcBef>
              <a:spcPct val="0"/>
            </a:spcBef>
            <a:spcAft>
              <a:spcPct val="15000"/>
            </a:spcAft>
            <a:buChar char="•"/>
          </a:pPr>
          <a:endParaRPr lang="en-US" sz="1600" kern="1200" dirty="0">
            <a:solidFill>
              <a:srgbClr val="FF0000"/>
            </a:solidFill>
            <a:latin typeface="Calibri" panose="020F0502020204030204"/>
            <a:ea typeface="+mn-ea"/>
            <a:cs typeface="+mn-cs"/>
          </a:endParaRPr>
        </a:p>
        <a:p>
          <a:pPr marL="114300" lvl="1" indent="-114300" algn="l" defTabSz="533400">
            <a:lnSpc>
              <a:spcPct val="90000"/>
            </a:lnSpc>
            <a:spcBef>
              <a:spcPct val="0"/>
            </a:spcBef>
            <a:spcAft>
              <a:spcPct val="15000"/>
            </a:spcAft>
            <a:buChar char="•"/>
          </a:pPr>
          <a:endParaRPr lang="en-US" sz="1200" kern="1200" dirty="0">
            <a:solidFill>
              <a:sysClr val="window" lastClr="FFFFFF"/>
            </a:solidFill>
            <a:latin typeface="Calibri" panose="020F0502020204030204"/>
            <a:ea typeface="+mn-ea"/>
            <a:cs typeface="+mn-cs"/>
          </a:endParaRPr>
        </a:p>
      </dsp:txBody>
      <dsp:txXfrm rot="5400000">
        <a:off x="6116911" y="927735"/>
        <a:ext cx="1895518" cy="2783205"/>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4393" cy="462120"/>
          </a:xfrm>
          <a:prstGeom prst="rect">
            <a:avLst/>
          </a:prstGeom>
        </p:spPr>
        <p:txBody>
          <a:bodyPr vert="horz" lIns="92506" tIns="46254" rIns="92506" bIns="46254" rtlCol="0"/>
          <a:lstStyle>
            <a:lvl1pPr algn="l" eaLnBrk="1" hangingPunct="1">
              <a:defRPr sz="1200">
                <a:latin typeface="Calibri" panose="020F0502020204030204" pitchFamily="34" charset="0"/>
                <a:ea typeface="+mn-ea"/>
                <a:cs typeface="Arial" panose="020B0604020202020204" pitchFamily="34" charset="0"/>
              </a:defRPr>
            </a:lvl1pPr>
          </a:lstStyle>
          <a:p>
            <a:pPr>
              <a:defRPr/>
            </a:pPr>
            <a:endParaRPr lang="en-US"/>
          </a:p>
        </p:txBody>
      </p:sp>
      <p:sp>
        <p:nvSpPr>
          <p:cNvPr id="3" name="Date Placeholder 2"/>
          <p:cNvSpPr>
            <a:spLocks noGrp="1"/>
          </p:cNvSpPr>
          <p:nvPr>
            <p:ph type="dt" sz="quarter" idx="1"/>
          </p:nvPr>
        </p:nvSpPr>
        <p:spPr>
          <a:xfrm>
            <a:off x="3938872" y="0"/>
            <a:ext cx="3014393" cy="462120"/>
          </a:xfrm>
          <a:prstGeom prst="rect">
            <a:avLst/>
          </a:prstGeom>
        </p:spPr>
        <p:txBody>
          <a:bodyPr vert="horz" wrap="square" lIns="92506" tIns="46254" rIns="92506" bIns="46254" numCol="1" anchor="t" anchorCtr="0" compatLnSpc="1">
            <a:prstTxWarp prst="textNoShape">
              <a:avLst/>
            </a:prstTxWarp>
          </a:bodyPr>
          <a:lstStyle>
            <a:lvl1pPr algn="r" eaLnBrk="1" hangingPunct="1">
              <a:defRPr sz="1200"/>
            </a:lvl1pPr>
          </a:lstStyle>
          <a:p>
            <a:pPr>
              <a:defRPr/>
            </a:pPr>
            <a:fld id="{42D36EF2-F2F7-4C12-8FB8-89A7C24B6AFA}" type="datetimeFigureOut">
              <a:rPr lang="en-US" altLang="en-US"/>
              <a:pPr>
                <a:defRPr/>
              </a:pPr>
              <a:t>1/17/2020</a:t>
            </a:fld>
            <a:endParaRPr lang="en-US" altLang="en-US"/>
          </a:p>
        </p:txBody>
      </p:sp>
      <p:sp>
        <p:nvSpPr>
          <p:cNvPr id="4" name="Footer Placeholder 3"/>
          <p:cNvSpPr>
            <a:spLocks noGrp="1"/>
          </p:cNvSpPr>
          <p:nvPr>
            <p:ph type="ftr" sz="quarter" idx="2"/>
          </p:nvPr>
        </p:nvSpPr>
        <p:spPr>
          <a:xfrm>
            <a:off x="2" y="8772378"/>
            <a:ext cx="3014393" cy="462120"/>
          </a:xfrm>
          <a:prstGeom prst="rect">
            <a:avLst/>
          </a:prstGeom>
        </p:spPr>
        <p:txBody>
          <a:bodyPr vert="horz" lIns="92506" tIns="46254" rIns="92506" bIns="46254" rtlCol="0" anchor="b"/>
          <a:lstStyle>
            <a:lvl1pPr algn="l" eaLnBrk="1" hangingPunct="1">
              <a:defRPr sz="1200">
                <a:latin typeface="Calibri" panose="020F0502020204030204" pitchFamily="34" charset="0"/>
                <a:ea typeface="+mn-ea"/>
                <a:cs typeface="Arial" panose="020B0604020202020204" pitchFamily="34" charset="0"/>
              </a:defRPr>
            </a:lvl1pPr>
          </a:lstStyle>
          <a:p>
            <a:pPr>
              <a:defRPr/>
            </a:pPr>
            <a:endParaRPr lang="en-US"/>
          </a:p>
        </p:txBody>
      </p:sp>
      <p:sp>
        <p:nvSpPr>
          <p:cNvPr id="5" name="Slide Number Placeholder 4"/>
          <p:cNvSpPr>
            <a:spLocks noGrp="1"/>
          </p:cNvSpPr>
          <p:nvPr>
            <p:ph type="sldNum" sz="quarter" idx="3"/>
          </p:nvPr>
        </p:nvSpPr>
        <p:spPr>
          <a:xfrm>
            <a:off x="3938872" y="8772378"/>
            <a:ext cx="3014393" cy="462120"/>
          </a:xfrm>
          <a:prstGeom prst="rect">
            <a:avLst/>
          </a:prstGeom>
        </p:spPr>
        <p:txBody>
          <a:bodyPr vert="horz" wrap="square" lIns="92506" tIns="46254" rIns="92506" bIns="46254" numCol="1" anchor="b" anchorCtr="0" compatLnSpc="1">
            <a:prstTxWarp prst="textNoShape">
              <a:avLst/>
            </a:prstTxWarp>
          </a:bodyPr>
          <a:lstStyle>
            <a:lvl1pPr algn="r" eaLnBrk="1" hangingPunct="1">
              <a:defRPr sz="1200"/>
            </a:lvl1pPr>
          </a:lstStyle>
          <a:p>
            <a:pPr>
              <a:defRPr/>
            </a:pPr>
            <a:fld id="{2A5504EC-E0A6-4797-948E-8478C4A0001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4393" cy="462120"/>
          </a:xfrm>
          <a:prstGeom prst="rect">
            <a:avLst/>
          </a:prstGeom>
        </p:spPr>
        <p:txBody>
          <a:bodyPr vert="horz" lIns="92506" tIns="46254" rIns="92506" bIns="46254"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38872" y="0"/>
            <a:ext cx="3014393" cy="462120"/>
          </a:xfrm>
          <a:prstGeom prst="rect">
            <a:avLst/>
          </a:prstGeom>
        </p:spPr>
        <p:txBody>
          <a:bodyPr vert="horz" wrap="square" lIns="92506" tIns="46254" rIns="92506" bIns="46254" numCol="1" anchor="t" anchorCtr="0" compatLnSpc="1">
            <a:prstTxWarp prst="textNoShape">
              <a:avLst/>
            </a:prstTxWarp>
          </a:bodyPr>
          <a:lstStyle>
            <a:lvl1pPr algn="r" eaLnBrk="1" hangingPunct="1">
              <a:defRPr sz="1200"/>
            </a:lvl1pPr>
          </a:lstStyle>
          <a:p>
            <a:pPr>
              <a:defRPr/>
            </a:pPr>
            <a:fld id="{3A71C76A-AB13-4E48-B2ED-75B2C0CB2C0C}" type="datetimeFigureOut">
              <a:rPr lang="en-US" altLang="en-US"/>
              <a:pPr>
                <a:defRPr/>
              </a:pPr>
              <a:t>1/17/2020</a:t>
            </a:fld>
            <a:endParaRPr lang="en-US" altLang="en-US"/>
          </a:p>
        </p:txBody>
      </p:sp>
      <p:sp>
        <p:nvSpPr>
          <p:cNvPr id="4" name="Slide Image Placeholder 3"/>
          <p:cNvSpPr>
            <a:spLocks noGrp="1" noRot="1" noChangeAspect="1"/>
          </p:cNvSpPr>
          <p:nvPr>
            <p:ph type="sldImg" idx="2"/>
          </p:nvPr>
        </p:nvSpPr>
        <p:spPr>
          <a:xfrm>
            <a:off x="1168400" y="692150"/>
            <a:ext cx="4618038" cy="3463925"/>
          </a:xfrm>
          <a:prstGeom prst="rect">
            <a:avLst/>
          </a:prstGeom>
          <a:noFill/>
          <a:ln w="12700">
            <a:solidFill>
              <a:prstClr val="black"/>
            </a:solidFill>
          </a:ln>
        </p:spPr>
        <p:txBody>
          <a:bodyPr vert="horz" lIns="92506" tIns="46254" rIns="92506" bIns="46254" rtlCol="0" anchor="ctr"/>
          <a:lstStyle/>
          <a:p>
            <a:pPr lvl="0"/>
            <a:endParaRPr lang="en-US" noProof="0"/>
          </a:p>
        </p:txBody>
      </p:sp>
      <p:sp>
        <p:nvSpPr>
          <p:cNvPr id="5" name="Notes Placeholder 4"/>
          <p:cNvSpPr>
            <a:spLocks noGrp="1"/>
          </p:cNvSpPr>
          <p:nvPr>
            <p:ph type="body" sz="quarter" idx="3"/>
          </p:nvPr>
        </p:nvSpPr>
        <p:spPr>
          <a:xfrm>
            <a:off x="696115" y="4387767"/>
            <a:ext cx="5562610" cy="4155919"/>
          </a:xfrm>
          <a:prstGeom prst="rect">
            <a:avLst/>
          </a:prstGeom>
        </p:spPr>
        <p:txBody>
          <a:bodyPr vert="horz" lIns="92506" tIns="46254" rIns="92506" bIns="4625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8772378"/>
            <a:ext cx="3014393" cy="462120"/>
          </a:xfrm>
          <a:prstGeom prst="rect">
            <a:avLst/>
          </a:prstGeom>
        </p:spPr>
        <p:txBody>
          <a:bodyPr vert="horz" lIns="92506" tIns="46254" rIns="92506" bIns="46254"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38872" y="8772378"/>
            <a:ext cx="3014393" cy="462120"/>
          </a:xfrm>
          <a:prstGeom prst="rect">
            <a:avLst/>
          </a:prstGeom>
        </p:spPr>
        <p:txBody>
          <a:bodyPr vert="horz" wrap="square" lIns="92506" tIns="46254" rIns="92506" bIns="46254" numCol="1" anchor="b" anchorCtr="0" compatLnSpc="1">
            <a:prstTxWarp prst="textNoShape">
              <a:avLst/>
            </a:prstTxWarp>
          </a:bodyPr>
          <a:lstStyle>
            <a:lvl1pPr algn="r" eaLnBrk="1" hangingPunct="1">
              <a:defRPr sz="1200"/>
            </a:lvl1pPr>
          </a:lstStyle>
          <a:p>
            <a:pPr>
              <a:defRPr/>
            </a:pPr>
            <a:fld id="{5681C91A-02F6-4F59-AEA5-1A71E534155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wahbexchange.org/new-customers/application-quick-tips/customer-support-networ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782466" lvl="1" indent="-459897">
              <a:spcBef>
                <a:spcPts val="603"/>
              </a:spcBef>
              <a:spcAft>
                <a:spcPts val="603"/>
              </a:spcAft>
              <a:defRPr/>
            </a:pPr>
            <a:endParaRPr lang="en-US" dirty="0"/>
          </a:p>
          <a:p>
            <a:pPr eaLnBrk="1" hangingPunct="1">
              <a:spcBef>
                <a:spcPct val="0"/>
              </a:spcBef>
            </a:pPr>
            <a:endParaRPr lang="en-US" dirty="0"/>
          </a:p>
        </p:txBody>
      </p:sp>
      <p:sp>
        <p:nvSpPr>
          <p:cNvPr id="17412"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1533" indent="-292897">
              <a:defRPr>
                <a:solidFill>
                  <a:schemeClr val="tx1"/>
                </a:solidFill>
                <a:latin typeface="Calibri" pitchFamily="34" charset="0"/>
              </a:defRPr>
            </a:lvl2pPr>
            <a:lvl3pPr marL="1171590" indent="-234318">
              <a:defRPr>
                <a:solidFill>
                  <a:schemeClr val="tx1"/>
                </a:solidFill>
                <a:latin typeface="Calibri" pitchFamily="34" charset="0"/>
              </a:defRPr>
            </a:lvl3pPr>
            <a:lvl4pPr marL="1640227" indent="-234318">
              <a:defRPr>
                <a:solidFill>
                  <a:schemeClr val="tx1"/>
                </a:solidFill>
                <a:latin typeface="Calibri" pitchFamily="34" charset="0"/>
              </a:defRPr>
            </a:lvl4pPr>
            <a:lvl5pPr marL="2108863" indent="-234318">
              <a:defRPr>
                <a:solidFill>
                  <a:schemeClr val="tx1"/>
                </a:solidFill>
                <a:latin typeface="Calibri" pitchFamily="34" charset="0"/>
              </a:defRPr>
            </a:lvl5pPr>
            <a:lvl6pPr marL="2577498" indent="-234318" fontAlgn="base">
              <a:spcBef>
                <a:spcPct val="0"/>
              </a:spcBef>
              <a:spcAft>
                <a:spcPct val="0"/>
              </a:spcAft>
              <a:defRPr>
                <a:solidFill>
                  <a:schemeClr val="tx1"/>
                </a:solidFill>
                <a:latin typeface="Calibri" pitchFamily="34" charset="0"/>
              </a:defRPr>
            </a:lvl6pPr>
            <a:lvl7pPr marL="3046134" indent="-234318" fontAlgn="base">
              <a:spcBef>
                <a:spcPct val="0"/>
              </a:spcBef>
              <a:spcAft>
                <a:spcPct val="0"/>
              </a:spcAft>
              <a:defRPr>
                <a:solidFill>
                  <a:schemeClr val="tx1"/>
                </a:solidFill>
                <a:latin typeface="Calibri" pitchFamily="34" charset="0"/>
              </a:defRPr>
            </a:lvl7pPr>
            <a:lvl8pPr marL="3514770" indent="-234318" fontAlgn="base">
              <a:spcBef>
                <a:spcPct val="0"/>
              </a:spcBef>
              <a:spcAft>
                <a:spcPct val="0"/>
              </a:spcAft>
              <a:defRPr>
                <a:solidFill>
                  <a:schemeClr val="tx1"/>
                </a:solidFill>
                <a:latin typeface="Calibri" pitchFamily="34" charset="0"/>
              </a:defRPr>
            </a:lvl8pPr>
            <a:lvl9pPr marL="3983407" indent="-234318" fontAlgn="base">
              <a:spcBef>
                <a:spcPct val="0"/>
              </a:spcBef>
              <a:spcAft>
                <a:spcPct val="0"/>
              </a:spcAft>
              <a:defRPr>
                <a:solidFill>
                  <a:schemeClr val="tx1"/>
                </a:solidFill>
                <a:latin typeface="Calibri" pitchFamily="34" charset="0"/>
              </a:defRPr>
            </a:lvl9pPr>
          </a:lstStyle>
          <a:p>
            <a:pPr>
              <a:defRPr/>
            </a:pPr>
            <a:fld id="{10C8E618-D509-4A9A-9581-519C8CCE0A6D}"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3035344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681C91A-02F6-4F59-AEA5-1A71E5341554}" type="slidenum">
              <a:rPr lang="en-US" altLang="en-US" smtClean="0"/>
              <a:pPr>
                <a:defRPr/>
              </a:pPr>
              <a:t>10</a:t>
            </a:fld>
            <a:endParaRPr lang="en-US" altLang="en-US"/>
          </a:p>
        </p:txBody>
      </p:sp>
    </p:spTree>
    <p:extLst>
      <p:ext uri="{BB962C8B-B14F-4D97-AF65-F5344CB8AC3E}">
        <p14:creationId xmlns:p14="http://schemas.microsoft.com/office/powerpoint/2010/main" val="3505621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
              <a:lnSpc>
                <a:spcPct val="100000"/>
              </a:lnSpc>
              <a:spcBef>
                <a:spcPts val="310"/>
              </a:spcBef>
              <a:tabLst>
                <a:tab pos="713105" algn="l"/>
              </a:tabLst>
            </a:pPr>
            <a:r>
              <a:rPr lang="en-US" sz="1200" dirty="0">
                <a:latin typeface="Segoe UI" panose="020B0502040204020203" pitchFamily="34" charset="0"/>
                <a:cs typeface="Segoe UI" panose="020B0502040204020203" pitchFamily="34" charset="0"/>
              </a:rPr>
              <a:t>Reinsurance: </a:t>
            </a:r>
          </a:p>
          <a:p>
            <a:pPr marL="262890" indent="-171450">
              <a:lnSpc>
                <a:spcPct val="100000"/>
              </a:lnSpc>
              <a:spcBef>
                <a:spcPts val="310"/>
              </a:spcBef>
              <a:buFont typeface="Arial" panose="020B0604020202020204" pitchFamily="34" charset="0"/>
              <a:buChar char="•"/>
              <a:tabLst>
                <a:tab pos="713105" algn="l"/>
              </a:tabLst>
            </a:pPr>
            <a:r>
              <a:rPr lang="en-US" sz="1200" dirty="0">
                <a:latin typeface="Segoe UI" panose="020B0502040204020203" pitchFamily="34" charset="0"/>
                <a:cs typeface="Segoe UI" panose="020B0502040204020203" pitchFamily="34" charset="0"/>
              </a:rPr>
              <a:t>State reinsurance program proposed in 2018 session</a:t>
            </a:r>
          </a:p>
          <a:p>
            <a:pPr marL="262890" indent="-171450">
              <a:lnSpc>
                <a:spcPct val="100000"/>
              </a:lnSpc>
              <a:spcBef>
                <a:spcPts val="310"/>
              </a:spcBef>
              <a:buFont typeface="Arial" panose="020B0604020202020204" pitchFamily="34" charset="0"/>
              <a:buChar char="•"/>
              <a:tabLst>
                <a:tab pos="713105" algn="l"/>
              </a:tabLst>
            </a:pPr>
            <a:r>
              <a:rPr lang="en-US" sz="1200" dirty="0">
                <a:latin typeface="Segoe UI" panose="020B0502040204020203" pitchFamily="34" charset="0"/>
                <a:cs typeface="Segoe UI" panose="020B0502040204020203" pitchFamily="34" charset="0"/>
              </a:rPr>
              <a:t>No agreement on financing source </a:t>
            </a:r>
          </a:p>
          <a:p>
            <a:endParaRPr lang="en-US" dirty="0"/>
          </a:p>
          <a:p>
            <a:r>
              <a:rPr lang="en-US" dirty="0"/>
              <a:t>Mandate: </a:t>
            </a:r>
          </a:p>
          <a:p>
            <a:pPr marL="262890" marR="283210" indent="-171450">
              <a:lnSpc>
                <a:spcPct val="100000"/>
              </a:lnSpc>
              <a:spcBef>
                <a:spcPts val="5"/>
              </a:spcBef>
              <a:buFont typeface="Arial" panose="020B0604020202020204" pitchFamily="34" charset="0"/>
              <a:buChar char="•"/>
            </a:pPr>
            <a:r>
              <a:rPr lang="en-US" sz="1200" dirty="0">
                <a:latin typeface="Segoe UI" panose="020B0502040204020203" pitchFamily="34" charset="0"/>
                <a:cs typeface="Segoe UI" panose="020B0502040204020203" pitchFamily="34" charset="0"/>
              </a:rPr>
              <a:t>State mandate proposed in 2018 and 2019 session</a:t>
            </a:r>
          </a:p>
          <a:p>
            <a:pPr marL="262890" marR="283210" indent="-171450">
              <a:lnSpc>
                <a:spcPct val="100000"/>
              </a:lnSpc>
              <a:spcBef>
                <a:spcPts val="5"/>
              </a:spcBef>
              <a:buFont typeface="Arial" panose="020B0604020202020204" pitchFamily="34" charset="0"/>
              <a:buChar char="•"/>
            </a:pPr>
            <a:r>
              <a:rPr lang="en-US" sz="1200" dirty="0">
                <a:latin typeface="Segoe UI" panose="020B0502040204020203" pitchFamily="34" charset="0"/>
                <a:cs typeface="Segoe UI" panose="020B0502040204020203" pitchFamily="34" charset="0"/>
              </a:rPr>
              <a:t>WA state does not have an income tax (implementation challenge)</a:t>
            </a:r>
          </a:p>
          <a:p>
            <a:pPr marL="262890" marR="283210" indent="-171450">
              <a:lnSpc>
                <a:spcPct val="100000"/>
              </a:lnSpc>
              <a:spcBef>
                <a:spcPts val="5"/>
              </a:spcBef>
              <a:buFont typeface="Arial" panose="020B0604020202020204" pitchFamily="34" charset="0"/>
              <a:buChar char="•"/>
            </a:pPr>
            <a:r>
              <a:rPr lang="en-US" sz="1200" dirty="0">
                <a:latin typeface="Segoe UI" panose="020B0502040204020203" pitchFamily="34" charset="0"/>
                <a:cs typeface="Segoe UI" panose="020B0502040204020203" pitchFamily="34" charset="0"/>
              </a:rPr>
              <a:t>Continued work leading up to the 2020 session</a:t>
            </a:r>
          </a:p>
          <a:p>
            <a:endParaRPr lang="en-US" dirty="0"/>
          </a:p>
        </p:txBody>
      </p:sp>
      <p:sp>
        <p:nvSpPr>
          <p:cNvPr id="4" name="Slide Number Placeholder 3"/>
          <p:cNvSpPr>
            <a:spLocks noGrp="1"/>
          </p:cNvSpPr>
          <p:nvPr>
            <p:ph type="sldNum" sz="quarter" idx="5"/>
          </p:nvPr>
        </p:nvSpPr>
        <p:spPr/>
        <p:txBody>
          <a:bodyPr/>
          <a:lstStyle/>
          <a:p>
            <a:pPr>
              <a:defRPr/>
            </a:pPr>
            <a:fld id="{5681C91A-02F6-4F59-AEA5-1A71E5341554}" type="slidenum">
              <a:rPr lang="en-US" altLang="en-US" smtClean="0"/>
              <a:pPr>
                <a:defRPr/>
              </a:pPr>
              <a:t>11</a:t>
            </a:fld>
            <a:endParaRPr lang="en-US" altLang="en-US"/>
          </a:p>
        </p:txBody>
      </p:sp>
    </p:spTree>
    <p:extLst>
      <p:ext uri="{BB962C8B-B14F-4D97-AF65-F5344CB8AC3E}">
        <p14:creationId xmlns:p14="http://schemas.microsoft.com/office/powerpoint/2010/main" val="3782314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681C91A-02F6-4F59-AEA5-1A71E5341554}" type="slidenum">
              <a:rPr lang="en-US" altLang="en-US" smtClean="0"/>
              <a:pPr>
                <a:defRPr/>
              </a:pPr>
              <a:t>12</a:t>
            </a:fld>
            <a:endParaRPr lang="en-US" altLang="en-US"/>
          </a:p>
        </p:txBody>
      </p:sp>
    </p:spTree>
    <p:extLst>
      <p:ext uri="{BB962C8B-B14F-4D97-AF65-F5344CB8AC3E}">
        <p14:creationId xmlns:p14="http://schemas.microsoft.com/office/powerpoint/2010/main" val="1229210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681C91A-02F6-4F59-AEA5-1A71E5341554}" type="slidenum">
              <a:rPr lang="en-US" altLang="en-US" smtClean="0"/>
              <a:pPr>
                <a:defRPr/>
              </a:pPr>
              <a:t>13</a:t>
            </a:fld>
            <a:endParaRPr lang="en-US" altLang="en-US"/>
          </a:p>
        </p:txBody>
      </p:sp>
    </p:spTree>
    <p:extLst>
      <p:ext uri="{BB962C8B-B14F-4D97-AF65-F5344CB8AC3E}">
        <p14:creationId xmlns:p14="http://schemas.microsoft.com/office/powerpoint/2010/main" val="1207287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D82BA95-C829-4D75-8D36-099E9E6002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EF990EC9-001C-4A28-805F-75E308113A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7652" name="Slide Number Placeholder 3">
            <a:extLst>
              <a:ext uri="{FF2B5EF4-FFF2-40B4-BE49-F238E27FC236}">
                <a16:creationId xmlns:a16="http://schemas.microsoft.com/office/drawing/2014/main" id="{D064117E-9476-4E0F-ADCC-942CA18549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888" indent="-288925">
              <a:defRPr>
                <a:solidFill>
                  <a:schemeClr val="tx1"/>
                </a:solidFill>
                <a:latin typeface="Calibri" panose="020F0502020204030204" pitchFamily="34" charset="0"/>
                <a:cs typeface="Arial" panose="020B0604020202020204" pitchFamily="34" charset="0"/>
              </a:defRPr>
            </a:lvl2pPr>
            <a:lvl3pPr marL="1155700" indent="-230188">
              <a:defRPr>
                <a:solidFill>
                  <a:schemeClr val="tx1"/>
                </a:solidFill>
                <a:latin typeface="Calibri" panose="020F0502020204030204" pitchFamily="34" charset="0"/>
                <a:cs typeface="Arial" panose="020B0604020202020204" pitchFamily="34" charset="0"/>
              </a:defRPr>
            </a:lvl3pPr>
            <a:lvl4pPr marL="1617663" indent="-230188">
              <a:defRPr>
                <a:solidFill>
                  <a:schemeClr val="tx1"/>
                </a:solidFill>
                <a:latin typeface="Calibri" panose="020F0502020204030204" pitchFamily="34" charset="0"/>
                <a:cs typeface="Arial" panose="020B0604020202020204" pitchFamily="34" charset="0"/>
              </a:defRPr>
            </a:lvl4pPr>
            <a:lvl5pPr marL="2081213" indent="-230188">
              <a:defRPr>
                <a:solidFill>
                  <a:schemeClr val="tx1"/>
                </a:solidFill>
                <a:latin typeface="Calibri" panose="020F0502020204030204" pitchFamily="34" charset="0"/>
                <a:cs typeface="Arial" panose="020B0604020202020204" pitchFamily="34" charset="0"/>
              </a:defRPr>
            </a:lvl5pPr>
            <a:lvl6pPr marL="2538413"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5613"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2813"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0013"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85534A5-15EB-42B7-8EF6-C88B81F42236}"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7C48247-D025-4894-8905-F589EECEEB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6CB3AAE4-0B23-4858-A5A5-9D0FDEF54A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Slide Number Placeholder 3">
            <a:extLst>
              <a:ext uri="{FF2B5EF4-FFF2-40B4-BE49-F238E27FC236}">
                <a16:creationId xmlns:a16="http://schemas.microsoft.com/office/drawing/2014/main" id="{5920A2F9-FB54-4908-9082-97CE38CB13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9DAB240-9EAE-41D1-968C-95307D20C034}" type="slidenum">
              <a:rPr lang="en-US" altLang="en-US" smtClean="0"/>
              <a:pPr/>
              <a:t>15</a:t>
            </a:fld>
            <a:endParaRPr lang="en-US" altLang="en-US"/>
          </a:p>
        </p:txBody>
      </p:sp>
    </p:spTree>
    <p:extLst>
      <p:ext uri="{BB962C8B-B14F-4D97-AF65-F5344CB8AC3E}">
        <p14:creationId xmlns:p14="http://schemas.microsoft.com/office/powerpoint/2010/main" val="748973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a:extLst>
              <a:ext uri="{FF2B5EF4-FFF2-40B4-BE49-F238E27FC236}">
                <a16:creationId xmlns:a16="http://schemas.microsoft.com/office/drawing/2014/main" id="{D5CF52A0-A76D-4C13-A1C6-EE4B29D523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4" name="Notes Placeholder 2">
            <a:extLst>
              <a:ext uri="{FF2B5EF4-FFF2-40B4-BE49-F238E27FC236}">
                <a16:creationId xmlns:a16="http://schemas.microsoft.com/office/drawing/2014/main" id="{BA74461F-60B0-41A6-AD96-115A64EE70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endParaRPr lang="en-US" sz="1200" kern="1200" dirty="0">
              <a:solidFill>
                <a:schemeClr val="tx1"/>
              </a:solidFill>
              <a:effectLst/>
              <a:latin typeface="+mn-lt"/>
              <a:ea typeface="MS PGothic" panose="020B0600070205080204" pitchFamily="34" charset="-128"/>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n-cs"/>
              </a:rPr>
              <a:t>Health ministries and AP a factor, but not yet significant</a:t>
            </a:r>
          </a:p>
          <a:p>
            <a:endParaRPr lang="en-US" dirty="0"/>
          </a:p>
        </p:txBody>
      </p:sp>
      <p:sp>
        <p:nvSpPr>
          <p:cNvPr id="95235" name="Slide Number Placeholder 3">
            <a:extLst>
              <a:ext uri="{FF2B5EF4-FFF2-40B4-BE49-F238E27FC236}">
                <a16:creationId xmlns:a16="http://schemas.microsoft.com/office/drawing/2014/main" id="{DB86F554-E980-4DCC-BE0F-3AA1D92FDB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C10DD37A-0629-41C2-B90E-6D3ADCE1FFCE}" type="slidenum">
              <a:rPr lang="en-US" altLang="en-US" sz="1200"/>
              <a:pPr/>
              <a:t>16</a:t>
            </a:fld>
            <a:endParaRPr lang="en-US" altLang="en-US" sz="1200"/>
          </a:p>
        </p:txBody>
      </p:sp>
    </p:spTree>
    <p:extLst>
      <p:ext uri="{BB962C8B-B14F-4D97-AF65-F5344CB8AC3E}">
        <p14:creationId xmlns:p14="http://schemas.microsoft.com/office/powerpoint/2010/main" val="3470475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S PGothic" panose="020B0600070205080204" pitchFamily="34" charset="-128"/>
                <a:cs typeface="+mn-cs"/>
              </a:rPr>
              <a:t>Approximately 248,000 people who don’t get coverage from their employer must buy their own health insurance through the individual market, with most shopping on the Exchange.</a:t>
            </a:r>
            <a:endParaRPr lang="en-US" dirty="0"/>
          </a:p>
        </p:txBody>
      </p:sp>
      <p:sp>
        <p:nvSpPr>
          <p:cNvPr id="4" name="Slide Number Placeholder 3"/>
          <p:cNvSpPr>
            <a:spLocks noGrp="1"/>
          </p:cNvSpPr>
          <p:nvPr>
            <p:ph type="sldNum" sz="quarter" idx="5"/>
          </p:nvPr>
        </p:nvSpPr>
        <p:spPr/>
        <p:txBody>
          <a:bodyPr/>
          <a:lstStyle/>
          <a:p>
            <a:pPr>
              <a:defRPr/>
            </a:pPr>
            <a:fld id="{5681C91A-02F6-4F59-AEA5-1A71E5341554}" type="slidenum">
              <a:rPr lang="en-US" altLang="en-US" smtClean="0"/>
              <a:pPr>
                <a:defRPr/>
              </a:pPr>
              <a:t>17</a:t>
            </a:fld>
            <a:endParaRPr lang="en-US" altLang="en-US"/>
          </a:p>
        </p:txBody>
      </p:sp>
    </p:spTree>
    <p:extLst>
      <p:ext uri="{BB962C8B-B14F-4D97-AF65-F5344CB8AC3E}">
        <p14:creationId xmlns:p14="http://schemas.microsoft.com/office/powerpoint/2010/main" val="285023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7376" indent="-287452">
              <a:defRPr>
                <a:solidFill>
                  <a:schemeClr val="tx1"/>
                </a:solidFill>
                <a:latin typeface="Calibri" panose="020F0502020204030204" pitchFamily="34" charset="0"/>
                <a:cs typeface="Arial" panose="020B0604020202020204" pitchFamily="34" charset="0"/>
              </a:defRPr>
            </a:lvl2pPr>
            <a:lvl3pPr marL="1149809" indent="-229961">
              <a:defRPr>
                <a:solidFill>
                  <a:schemeClr val="tx1"/>
                </a:solidFill>
                <a:latin typeface="Calibri" panose="020F0502020204030204" pitchFamily="34" charset="0"/>
                <a:cs typeface="Arial" panose="020B0604020202020204" pitchFamily="34" charset="0"/>
              </a:defRPr>
            </a:lvl3pPr>
            <a:lvl4pPr marL="1609732" indent="-229961">
              <a:defRPr>
                <a:solidFill>
                  <a:schemeClr val="tx1"/>
                </a:solidFill>
                <a:latin typeface="Calibri" panose="020F0502020204030204" pitchFamily="34" charset="0"/>
                <a:cs typeface="Arial" panose="020B0604020202020204" pitchFamily="34" charset="0"/>
              </a:defRPr>
            </a:lvl4pPr>
            <a:lvl5pPr marL="2069656" indent="-229961">
              <a:defRPr>
                <a:solidFill>
                  <a:schemeClr val="tx1"/>
                </a:solidFill>
                <a:latin typeface="Calibri" panose="020F0502020204030204" pitchFamily="34" charset="0"/>
                <a:cs typeface="Arial" panose="020B0604020202020204" pitchFamily="34" charset="0"/>
              </a:defRPr>
            </a:lvl5pPr>
            <a:lvl6pPr marL="2529579" indent="-229961"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89502" indent="-229961"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49426" indent="-229961"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9350" indent="-229961"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1FCEF64-AD3A-43A7-B992-BC3E61F3B9F6}" type="slidenum">
              <a:rPr lang="en-US" altLang="en-US" smtClean="0"/>
              <a:pPr/>
              <a:t>18</a:t>
            </a:fld>
            <a:endParaRPr lang="en-US" altLang="en-US" dirty="0"/>
          </a:p>
        </p:txBody>
      </p:sp>
    </p:spTree>
    <p:extLst>
      <p:ext uri="{BB962C8B-B14F-4D97-AF65-F5344CB8AC3E}">
        <p14:creationId xmlns:p14="http://schemas.microsoft.com/office/powerpoint/2010/main" val="2518410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carriers submitted rate decreases</a:t>
            </a:r>
          </a:p>
          <a:p>
            <a:r>
              <a:rPr lang="en-US" dirty="0"/>
              <a:t>More plan options for consumers</a:t>
            </a:r>
          </a:p>
          <a:p>
            <a:r>
              <a:rPr lang="en-US" dirty="0"/>
              <a:t>Lower priced plans available in most counties for 2020 </a:t>
            </a:r>
          </a:p>
          <a:p>
            <a:endParaRPr lang="en-US" dirty="0"/>
          </a:p>
          <a:p>
            <a:r>
              <a:rPr lang="en-US" dirty="0"/>
              <a:t>Rate changes range from a decrease of ~9% for Molina to an increase of ~5% for Kaiser NW. </a:t>
            </a:r>
          </a:p>
          <a:p>
            <a:endParaRPr lang="en-US" dirty="0"/>
          </a:p>
          <a:p>
            <a:endParaRPr lang="en-US" dirty="0"/>
          </a:p>
          <a:p>
            <a:r>
              <a:rPr lang="en-US" sz="2600" dirty="0"/>
              <a:t>Rate changes range from a decrease of 9.29% for Molina to an increase of 5.20% for Kaiser NW</a:t>
            </a:r>
            <a:r>
              <a:rPr lang="en-US" dirty="0"/>
              <a:t>*</a:t>
            </a:r>
          </a:p>
          <a:p>
            <a:pPr lvl="2"/>
            <a:endParaRPr lang="en-US" sz="200" dirty="0"/>
          </a:p>
          <a:p>
            <a:r>
              <a:rPr lang="en-US" sz="2600" dirty="0"/>
              <a:t>Final average rate decrease of -3.5% compared to proposed average rate decrease of -1%</a:t>
            </a:r>
            <a:r>
              <a:rPr lang="en-US" dirty="0"/>
              <a:t>*</a:t>
            </a:r>
          </a:p>
          <a:p>
            <a:pPr lvl="1"/>
            <a:r>
              <a:rPr lang="en-US" sz="2200" dirty="0"/>
              <a:t>Final rates for Coordinated Care, Molina, Kaiser WA, and Kaiser NW are lower than proposed</a:t>
            </a:r>
          </a:p>
          <a:p>
            <a:r>
              <a:rPr lang="en-US" dirty="0"/>
              <a:t> </a:t>
            </a:r>
          </a:p>
        </p:txBody>
      </p:sp>
      <p:sp>
        <p:nvSpPr>
          <p:cNvPr id="4" name="Slide Number Placeholder 3"/>
          <p:cNvSpPr>
            <a:spLocks noGrp="1"/>
          </p:cNvSpPr>
          <p:nvPr>
            <p:ph type="sldNum" sz="quarter" idx="5"/>
          </p:nvPr>
        </p:nvSpPr>
        <p:spPr/>
        <p:txBody>
          <a:bodyPr/>
          <a:lstStyle/>
          <a:p>
            <a:fld id="{A41AC5AF-1E52-4C45-827E-B2F14112E3EC}" type="slidenum">
              <a:rPr lang="en-US" smtClean="0"/>
              <a:t>2</a:t>
            </a:fld>
            <a:endParaRPr lang="en-US"/>
          </a:p>
        </p:txBody>
      </p:sp>
    </p:spTree>
    <p:extLst>
      <p:ext uri="{BB962C8B-B14F-4D97-AF65-F5344CB8AC3E}">
        <p14:creationId xmlns:p14="http://schemas.microsoft.com/office/powerpoint/2010/main" val="713324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Outreach highlights: </a:t>
            </a:r>
          </a:p>
          <a:p>
            <a:endParaRPr lang="en-US" dirty="0"/>
          </a:p>
          <a:p>
            <a:r>
              <a:rPr lang="en-US" dirty="0"/>
              <a:t>Outreach in King Co to rideshare drivers (Uber/Lyft)</a:t>
            </a:r>
          </a:p>
          <a:p>
            <a:pPr lvl="1"/>
            <a:r>
              <a:rPr lang="en-US" dirty="0"/>
              <a:t>Frequent locations where drivers congregate</a:t>
            </a:r>
          </a:p>
          <a:p>
            <a:pPr lvl="1"/>
            <a:r>
              <a:rPr lang="en-US" dirty="0"/>
              <a:t>Many drivers come back year after year</a:t>
            </a:r>
          </a:p>
          <a:p>
            <a:r>
              <a:rPr lang="en-US" dirty="0"/>
              <a:t>Mobile medical vans in King Co and Yakima set up to conduct a full medical evaluations</a:t>
            </a:r>
          </a:p>
          <a:p>
            <a:pPr lvl="1"/>
            <a:r>
              <a:rPr lang="en-US" dirty="0"/>
              <a:t>Can be used at school events for sports physicals, rural locations, </a:t>
            </a:r>
            <a:r>
              <a:rPr lang="en-US" dirty="0" err="1"/>
              <a:t>etc</a:t>
            </a:r>
            <a:endParaRPr lang="en-US" dirty="0"/>
          </a:p>
          <a:p>
            <a:r>
              <a:rPr lang="en-US" dirty="0"/>
              <a:t>Yakima has behavioral health specialists trained as navigators</a:t>
            </a:r>
          </a:p>
          <a:p>
            <a:pPr lvl="1"/>
            <a:r>
              <a:rPr lang="en-US" dirty="0"/>
              <a:t>In the community equipped with tablets, hotspots and backpacks to help a variety of individuals with whom they come into contact</a:t>
            </a:r>
          </a:p>
          <a:p>
            <a:r>
              <a:rPr lang="en-US" dirty="0"/>
              <a:t>COFA population – Better Health Together hired and trained a COFA community member as a navigator last OE; they are working to hire an interpreter this year to assist their navigators</a:t>
            </a:r>
          </a:p>
          <a:p>
            <a:endParaRPr lang="en-US" dirty="0"/>
          </a:p>
          <a:p>
            <a:r>
              <a:rPr lang="en-US" b="0" dirty="0"/>
              <a:t>Creative uses of data: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anose="020B0600070205080204" pitchFamily="34" charset="-128"/>
                <a:cs typeface="+mn-cs"/>
              </a:rPr>
              <a:t>For example, King Co saw there was a zip code in north Seattle with a high uninsured rate. After talking with the local neighborhood business chamber, they realized it was because there are many freelancers in the area who have a higher income but never got around to getting insurance. So King Co set up enrollment events at key coffee shops where these folks congregate and were able to see success in enrolling them.</a:t>
            </a:r>
          </a:p>
          <a:p>
            <a:endParaRPr lang="en-US" dirty="0"/>
          </a:p>
        </p:txBody>
      </p:sp>
      <p:sp>
        <p:nvSpPr>
          <p:cNvPr id="4" name="Slide Number Placeholder 3"/>
          <p:cNvSpPr>
            <a:spLocks noGrp="1"/>
          </p:cNvSpPr>
          <p:nvPr>
            <p:ph type="sldNum" sz="quarter" idx="5"/>
          </p:nvPr>
        </p:nvSpPr>
        <p:spPr/>
        <p:txBody>
          <a:bodyPr/>
          <a:lstStyle/>
          <a:p>
            <a:pPr>
              <a:defRPr/>
            </a:pPr>
            <a:fld id="{5681C91A-02F6-4F59-AEA5-1A71E5341554}" type="slidenum">
              <a:rPr lang="en-US" altLang="en-US" smtClean="0"/>
              <a:pPr>
                <a:defRPr/>
              </a:pPr>
              <a:t>20</a:t>
            </a:fld>
            <a:endParaRPr lang="en-US" altLang="en-US"/>
          </a:p>
        </p:txBody>
      </p:sp>
    </p:spTree>
    <p:extLst>
      <p:ext uri="{BB962C8B-B14F-4D97-AF65-F5344CB8AC3E}">
        <p14:creationId xmlns:p14="http://schemas.microsoft.com/office/powerpoint/2010/main" val="424918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a:extLst>
              <a:ext uri="{FF2B5EF4-FFF2-40B4-BE49-F238E27FC236}">
                <a16:creationId xmlns:a16="http://schemas.microsoft.com/office/drawing/2014/main" id="{724F31F8-3F04-4A5A-ACEA-A1B141652C3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6" name="Notes Placeholder 2">
            <a:extLst>
              <a:ext uri="{FF2B5EF4-FFF2-40B4-BE49-F238E27FC236}">
                <a16:creationId xmlns:a16="http://schemas.microsoft.com/office/drawing/2014/main" id="{72CEAAFA-EBD9-4C64-8282-3768D89B89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b="1" dirty="0"/>
              <a:t>Surveys following OE each year </a:t>
            </a:r>
          </a:p>
          <a:p>
            <a:pPr marL="628650" lvl="1" indent="-171450">
              <a:buFontTx/>
              <a:buChar char="•"/>
            </a:pPr>
            <a:r>
              <a:rPr lang="en-US" altLang="en-US" dirty="0"/>
              <a:t>Consumer Experience (Jan 2018)</a:t>
            </a:r>
          </a:p>
          <a:p>
            <a:pPr marL="628650" lvl="1" indent="-171450">
              <a:buFontTx/>
              <a:buChar char="•"/>
            </a:pPr>
            <a:r>
              <a:rPr lang="en-US" altLang="en-US" dirty="0"/>
              <a:t>Open Enrollment Experience – Navigators (Jan 2018) &amp; Brokers (Feb 2018)</a:t>
            </a:r>
          </a:p>
          <a:p>
            <a:pPr marL="628650" lvl="1" indent="-171450">
              <a:buFontTx/>
              <a:buChar char="•"/>
            </a:pPr>
            <a:r>
              <a:rPr lang="en-US" altLang="en-US" dirty="0"/>
              <a:t>Renewal experience (Feb 2018) </a:t>
            </a:r>
          </a:p>
          <a:p>
            <a:pPr marL="628650" lvl="1" indent="-171450">
              <a:buFontTx/>
              <a:buChar char="•"/>
            </a:pPr>
            <a:r>
              <a:rPr lang="en-US" altLang="en-US" dirty="0"/>
              <a:t>New Experience (May 2018)  </a:t>
            </a:r>
          </a:p>
          <a:p>
            <a:pPr marL="171450" indent="-171450"/>
            <a:endParaRPr lang="en-US" altLang="en-US" dirty="0"/>
          </a:p>
        </p:txBody>
      </p:sp>
      <p:sp>
        <p:nvSpPr>
          <p:cNvPr id="103427" name="Slide Number Placeholder 3">
            <a:extLst>
              <a:ext uri="{FF2B5EF4-FFF2-40B4-BE49-F238E27FC236}">
                <a16:creationId xmlns:a16="http://schemas.microsoft.com/office/drawing/2014/main" id="{FA41E4C7-929D-4479-A079-FC3FAD8C65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E7522D0-EA22-4980-BCB8-06F1A176B14B}"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538360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681C91A-02F6-4F59-AEA5-1A71E5341554}" type="slidenum">
              <a:rPr lang="en-US" altLang="en-US" smtClean="0"/>
              <a:pPr>
                <a:defRPr/>
              </a:pPr>
              <a:t>22</a:t>
            </a:fld>
            <a:endParaRPr lang="en-US" altLang="en-US"/>
          </a:p>
        </p:txBody>
      </p:sp>
    </p:spTree>
    <p:extLst>
      <p:ext uri="{BB962C8B-B14F-4D97-AF65-F5344CB8AC3E}">
        <p14:creationId xmlns:p14="http://schemas.microsoft.com/office/powerpoint/2010/main" val="3458786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F555CB5C-D796-4E25-8C18-A1A261E0B3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206C8A5E-271F-4AD4-94CB-A9BE68A6DB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3796" name="Slide Number Placeholder 3">
            <a:extLst>
              <a:ext uri="{FF2B5EF4-FFF2-40B4-BE49-F238E27FC236}">
                <a16:creationId xmlns:a16="http://schemas.microsoft.com/office/drawing/2014/main" id="{62461F66-657D-4485-BAC6-B618A8663FA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B69926F-94CB-4F1E-9476-81F6975B4438}" type="slidenum">
              <a:rPr lang="en-US" altLang="en-US" smtClean="0"/>
              <a:pPr/>
              <a:t>23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 with comparison to last year</a:t>
            </a:r>
          </a:p>
        </p:txBody>
      </p:sp>
      <p:sp>
        <p:nvSpPr>
          <p:cNvPr id="4" name="Slide Number Placeholder 3"/>
          <p:cNvSpPr>
            <a:spLocks noGrp="1"/>
          </p:cNvSpPr>
          <p:nvPr>
            <p:ph type="sldNum" sz="quarter" idx="5"/>
          </p:nvPr>
        </p:nvSpPr>
        <p:spPr/>
        <p:txBody>
          <a:bodyPr/>
          <a:lstStyle/>
          <a:p>
            <a:pPr>
              <a:defRPr/>
            </a:pPr>
            <a:fld id="{5681C91A-02F6-4F59-AEA5-1A71E5341554}" type="slidenum">
              <a:rPr lang="en-US" altLang="en-US" smtClean="0"/>
              <a:pPr>
                <a:defRPr/>
              </a:pPr>
              <a:t>3</a:t>
            </a:fld>
            <a:endParaRPr lang="en-US" altLang="en-US"/>
          </a:p>
        </p:txBody>
      </p:sp>
    </p:spTree>
    <p:extLst>
      <p:ext uri="{BB962C8B-B14F-4D97-AF65-F5344CB8AC3E}">
        <p14:creationId xmlns:p14="http://schemas.microsoft.com/office/powerpoint/2010/main" val="2818528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S PGothic" panose="020B0600070205080204" pitchFamily="34"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anose="020B0600070205080204" pitchFamily="34" charset="-128"/>
                <a:cs typeface="+mn-cs"/>
              </a:rPr>
              <a:t>At the end of 2018, we had 24,670 documents uploaded through the app. At the end of 2019, that number was 36,645. </a:t>
            </a:r>
          </a:p>
          <a:p>
            <a:endParaRPr lang="en-US" sz="1200" kern="1200" dirty="0">
              <a:solidFill>
                <a:schemeClr val="tx1"/>
              </a:solidFill>
              <a:effectLst/>
              <a:latin typeface="+mn-lt"/>
              <a:ea typeface="MS PGothic" panose="020B0600070205080204" pitchFamily="34" charset="-128"/>
              <a:cs typeface="+mn-cs"/>
            </a:endParaRPr>
          </a:p>
          <a:p>
            <a:r>
              <a:rPr lang="en-US" sz="1200" kern="1200" dirty="0">
                <a:solidFill>
                  <a:schemeClr val="tx1"/>
                </a:solidFill>
                <a:effectLst/>
                <a:latin typeface="+mn-lt"/>
                <a:ea typeface="MS PGothic" panose="020B0600070205080204" pitchFamily="34" charset="-128"/>
                <a:cs typeface="+mn-cs"/>
              </a:rPr>
              <a:t>Users visiting wahealthplanfinder.org are nearly an even split between using a desktop machine (53%) and mobile/tablet (46%) in 2019. </a:t>
            </a:r>
            <a:endParaRPr lang="en-US" dirty="0"/>
          </a:p>
        </p:txBody>
      </p:sp>
      <p:sp>
        <p:nvSpPr>
          <p:cNvPr id="4" name="Slide Number Placeholder 3"/>
          <p:cNvSpPr>
            <a:spLocks noGrp="1"/>
          </p:cNvSpPr>
          <p:nvPr>
            <p:ph type="sldNum" sz="quarter" idx="5"/>
          </p:nvPr>
        </p:nvSpPr>
        <p:spPr/>
        <p:txBody>
          <a:bodyPr/>
          <a:lstStyle/>
          <a:p>
            <a:pPr>
              <a:defRPr/>
            </a:pPr>
            <a:fld id="{5681C91A-02F6-4F59-AEA5-1A71E5341554}" type="slidenum">
              <a:rPr lang="en-US" altLang="en-US" smtClean="0"/>
              <a:pPr>
                <a:defRPr/>
              </a:pPr>
              <a:t>4</a:t>
            </a:fld>
            <a:endParaRPr lang="en-US" altLang="en-US"/>
          </a:p>
        </p:txBody>
      </p:sp>
    </p:spTree>
    <p:extLst>
      <p:ext uri="{BB962C8B-B14F-4D97-AF65-F5344CB8AC3E}">
        <p14:creationId xmlns:p14="http://schemas.microsoft.com/office/powerpoint/2010/main" val="2629294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S PGothic" panose="020B0600070205080204" pitchFamily="34" charset="-128"/>
                <a:cs typeface="+mn-cs"/>
              </a:rPr>
              <a:t>The Exchange has a robust </a:t>
            </a:r>
            <a:r>
              <a:rPr lang="en-US" sz="1200" b="1" u="sng" kern="1200" dirty="0">
                <a:solidFill>
                  <a:schemeClr val="tx1"/>
                </a:solidFill>
                <a:effectLst/>
                <a:latin typeface="+mn-lt"/>
                <a:ea typeface="MS PGothic" panose="020B0600070205080204" pitchFamily="34" charset="-128"/>
                <a:cs typeface="+mn-cs"/>
                <a:hlinkClick r:id="rId3"/>
              </a:rPr>
              <a:t>network of customer support</a:t>
            </a:r>
            <a:r>
              <a:rPr lang="en-US" sz="1200" b="1" kern="1200" dirty="0">
                <a:solidFill>
                  <a:schemeClr val="tx1"/>
                </a:solidFill>
                <a:effectLst/>
                <a:latin typeface="+mn-lt"/>
                <a:ea typeface="MS PGothic" panose="020B0600070205080204" pitchFamily="34" charset="-128"/>
                <a:cs typeface="+mn-cs"/>
              </a:rPr>
              <a:t> across Washington State to help customers enroll in coverage that meets their needs and budget, which includes:</a:t>
            </a:r>
          </a:p>
          <a:p>
            <a:pPr lvl="0"/>
            <a:r>
              <a:rPr lang="en-US" sz="1200" kern="1200" dirty="0">
                <a:solidFill>
                  <a:schemeClr val="tx1"/>
                </a:solidFill>
                <a:effectLst/>
                <a:latin typeface="+mn-lt"/>
                <a:ea typeface="MS PGothic" panose="020B0600070205080204" pitchFamily="34" charset="-128"/>
                <a:cs typeface="+mn-cs"/>
              </a:rPr>
              <a:t>1600 certified Brokers</a:t>
            </a:r>
          </a:p>
          <a:p>
            <a:pPr lvl="0"/>
            <a:r>
              <a:rPr lang="en-US" sz="1200" kern="1200" dirty="0">
                <a:solidFill>
                  <a:schemeClr val="tx1"/>
                </a:solidFill>
                <a:effectLst/>
                <a:latin typeface="+mn-lt"/>
                <a:ea typeface="MS PGothic" panose="020B0600070205080204" pitchFamily="34" charset="-128"/>
                <a:cs typeface="+mn-cs"/>
              </a:rPr>
              <a:t>800 certified Navigators</a:t>
            </a:r>
          </a:p>
          <a:p>
            <a:pPr lvl="0"/>
            <a:r>
              <a:rPr lang="en-US" sz="1200" kern="1200" dirty="0">
                <a:solidFill>
                  <a:schemeClr val="tx1"/>
                </a:solidFill>
                <a:effectLst/>
                <a:latin typeface="+mn-lt"/>
                <a:ea typeface="MS PGothic" panose="020B0600070205080204" pitchFamily="34" charset="-128"/>
                <a:cs typeface="+mn-cs"/>
              </a:rPr>
              <a:t>100 certified Community Assisters</a:t>
            </a:r>
          </a:p>
          <a:p>
            <a:pPr lvl="0"/>
            <a:r>
              <a:rPr lang="en-US" sz="1200" kern="1200" dirty="0">
                <a:solidFill>
                  <a:schemeClr val="tx1"/>
                </a:solidFill>
                <a:effectLst/>
                <a:latin typeface="+mn-lt"/>
                <a:ea typeface="MS PGothic" panose="020B0600070205080204" pitchFamily="34" charset="-128"/>
                <a:cs typeface="+mn-cs"/>
              </a:rPr>
              <a:t>100 certified Tribal Assisters</a:t>
            </a:r>
          </a:p>
          <a:p>
            <a:pPr lvl="0"/>
            <a:r>
              <a:rPr lang="en-US" sz="1200" kern="1200" dirty="0">
                <a:solidFill>
                  <a:schemeClr val="tx1"/>
                </a:solidFill>
                <a:effectLst/>
                <a:latin typeface="+mn-lt"/>
                <a:ea typeface="MS PGothic" panose="020B0600070205080204" pitchFamily="34" charset="-128"/>
                <a:cs typeface="+mn-cs"/>
              </a:rPr>
              <a:t>11 Exchange Enrollment Centers </a:t>
            </a:r>
          </a:p>
          <a:p>
            <a:endParaRPr lang="en-US" b="1" dirty="0"/>
          </a:p>
          <a:p>
            <a:endParaRPr lang="en-US" b="1" dirty="0"/>
          </a:p>
          <a:p>
            <a:r>
              <a:rPr lang="en-US" dirty="0"/>
              <a:t>Korean Women’s Association – reaches a very vulnerable population and assists immigrants by enrolling in a variety of programs, including healthcare</a:t>
            </a:r>
          </a:p>
          <a:p>
            <a:pPr lvl="1"/>
            <a:r>
              <a:rPr lang="en-US" dirty="0"/>
              <a:t>Multi-lingual navigator services in Korean, Vietnamese, Cambodian, Russian and Mandarin Chinese</a:t>
            </a:r>
          </a:p>
          <a:p>
            <a:endParaRPr lang="en-US" b="1" dirty="0"/>
          </a:p>
          <a:p>
            <a:endParaRPr lang="en-US" b="1" dirty="0"/>
          </a:p>
          <a:p>
            <a:endParaRPr lang="en-US" b="1" dirty="0"/>
          </a:p>
          <a:p>
            <a:endParaRPr lang="en-US" dirty="0"/>
          </a:p>
        </p:txBody>
      </p:sp>
      <p:sp>
        <p:nvSpPr>
          <p:cNvPr id="4" name="Slide Number Placeholder 3"/>
          <p:cNvSpPr>
            <a:spLocks noGrp="1"/>
          </p:cNvSpPr>
          <p:nvPr>
            <p:ph type="sldNum" sz="quarter" idx="5"/>
          </p:nvPr>
        </p:nvSpPr>
        <p:spPr/>
        <p:txBody>
          <a:bodyPr/>
          <a:lstStyle/>
          <a:p>
            <a:pPr>
              <a:defRPr/>
            </a:pPr>
            <a:fld id="{5681C91A-02F6-4F59-AEA5-1A71E5341554}" type="slidenum">
              <a:rPr lang="en-US" altLang="en-US" smtClean="0"/>
              <a:pPr>
                <a:defRPr/>
              </a:pPr>
              <a:t>5</a:t>
            </a:fld>
            <a:endParaRPr lang="en-US" altLang="en-US"/>
          </a:p>
        </p:txBody>
      </p:sp>
    </p:spTree>
    <p:extLst>
      <p:ext uri="{BB962C8B-B14F-4D97-AF65-F5344CB8AC3E}">
        <p14:creationId xmlns:p14="http://schemas.microsoft.com/office/powerpoint/2010/main" val="3348579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18-34 y/</a:t>
            </a:r>
            <a:r>
              <a:rPr lang="en-US" dirty="0" err="1"/>
              <a:t>os</a:t>
            </a:r>
            <a:r>
              <a:rPr lang="en-US" dirty="0"/>
              <a:t> decreased from 38%-36%</a:t>
            </a:r>
          </a:p>
          <a:p>
            <a:endParaRPr lang="en-US" dirty="0"/>
          </a:p>
        </p:txBody>
      </p:sp>
      <p:sp>
        <p:nvSpPr>
          <p:cNvPr id="4" name="Slide Number Placeholder 3"/>
          <p:cNvSpPr>
            <a:spLocks noGrp="1"/>
          </p:cNvSpPr>
          <p:nvPr>
            <p:ph type="sldNum" sz="quarter" idx="5"/>
          </p:nvPr>
        </p:nvSpPr>
        <p:spPr/>
        <p:txBody>
          <a:bodyPr/>
          <a:lstStyle/>
          <a:p>
            <a:pPr>
              <a:defRPr/>
            </a:pPr>
            <a:fld id="{5681C91A-02F6-4F59-AEA5-1A71E5341554}" type="slidenum">
              <a:rPr lang="en-US" altLang="en-US" smtClean="0"/>
              <a:pPr>
                <a:defRPr/>
              </a:pPr>
              <a:t>6</a:t>
            </a:fld>
            <a:endParaRPr lang="en-US" altLang="en-US"/>
          </a:p>
        </p:txBody>
      </p:sp>
    </p:spTree>
    <p:extLst>
      <p:ext uri="{BB962C8B-B14F-4D97-AF65-F5344CB8AC3E}">
        <p14:creationId xmlns:p14="http://schemas.microsoft.com/office/powerpoint/2010/main" val="2153767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1"/>
                </a:solidFill>
              </a:rPr>
              <a:t>Of drops—more subsidized 52%</a:t>
            </a:r>
            <a:r>
              <a:rPr lang="en-US" dirty="0">
                <a:solidFill>
                  <a:schemeClr val="accent1"/>
                </a:solidFill>
                <a:sym typeface="Wingdings" panose="05000000000000000000" pitchFamily="2" charset="2"/>
              </a:rPr>
              <a:t>55%; </a:t>
            </a:r>
            <a:r>
              <a:rPr lang="en-US" dirty="0" err="1">
                <a:solidFill>
                  <a:schemeClr val="accent1"/>
                </a:solidFill>
                <a:sym typeface="Wingdings" panose="05000000000000000000" pitchFamily="2" charset="2"/>
              </a:rPr>
              <a:t>nonsub</a:t>
            </a:r>
            <a:r>
              <a:rPr lang="en-US" dirty="0">
                <a:solidFill>
                  <a:schemeClr val="accent1"/>
                </a:solidFill>
                <a:sym typeface="Wingdings" panose="05000000000000000000" pitchFamily="2" charset="2"/>
              </a:rPr>
              <a:t> 48%45%</a:t>
            </a:r>
            <a:endParaRPr lang="en-US" dirty="0">
              <a:solidFill>
                <a:schemeClr val="accent1"/>
              </a:solidFill>
            </a:endParaRPr>
          </a:p>
          <a:p>
            <a:endParaRPr lang="en-US" dirty="0">
              <a:solidFill>
                <a:schemeClr val="accent1"/>
              </a:solidFill>
            </a:endParaRPr>
          </a:p>
          <a:p>
            <a:r>
              <a:rPr lang="en-US" dirty="0">
                <a:solidFill>
                  <a:schemeClr val="accent1"/>
                </a:solidFill>
              </a:rPr>
              <a:t>70% of consumers who switched carriers, switched to </a:t>
            </a:r>
            <a:r>
              <a:rPr lang="en-US" dirty="0" err="1">
                <a:solidFill>
                  <a:schemeClr val="accent1"/>
                </a:solidFill>
              </a:rPr>
              <a:t>Lifewise</a:t>
            </a:r>
            <a:r>
              <a:rPr lang="en-US" dirty="0">
                <a:solidFill>
                  <a:schemeClr val="accent1"/>
                </a:solidFill>
              </a:rPr>
              <a:t> or Molina</a:t>
            </a:r>
          </a:p>
          <a:p>
            <a:endParaRPr lang="en-US" dirty="0">
              <a:solidFill>
                <a:schemeClr val="accent1"/>
              </a:solidFill>
            </a:endParaRPr>
          </a:p>
          <a:p>
            <a:r>
              <a:rPr lang="en-US" dirty="0">
                <a:solidFill>
                  <a:schemeClr val="accent1"/>
                </a:solidFill>
              </a:rPr>
              <a:t>64% of renewals who changed their plan received a premium decrease</a:t>
            </a:r>
          </a:p>
        </p:txBody>
      </p:sp>
      <p:sp>
        <p:nvSpPr>
          <p:cNvPr id="4" name="Slide Number Placeholder 3"/>
          <p:cNvSpPr>
            <a:spLocks noGrp="1"/>
          </p:cNvSpPr>
          <p:nvPr>
            <p:ph type="sldNum" sz="quarter" idx="5"/>
          </p:nvPr>
        </p:nvSpPr>
        <p:spPr/>
        <p:txBody>
          <a:bodyPr/>
          <a:lstStyle/>
          <a:p>
            <a:pPr>
              <a:defRPr/>
            </a:pPr>
            <a:fld id="{5681C91A-02F6-4F59-AEA5-1A71E5341554}" type="slidenum">
              <a:rPr lang="en-US" altLang="en-US" smtClean="0"/>
              <a:pPr>
                <a:defRPr/>
              </a:pPr>
              <a:t>7</a:t>
            </a:fld>
            <a:endParaRPr lang="en-US" altLang="en-US"/>
          </a:p>
        </p:txBody>
      </p:sp>
    </p:spTree>
    <p:extLst>
      <p:ext uri="{BB962C8B-B14F-4D97-AF65-F5344CB8AC3E}">
        <p14:creationId xmlns:p14="http://schemas.microsoft.com/office/powerpoint/2010/main" val="2617460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681C91A-02F6-4F59-AEA5-1A71E5341554}" type="slidenum">
              <a:rPr lang="en-US" altLang="en-US" smtClean="0"/>
              <a:pPr>
                <a:defRPr/>
              </a:pPr>
              <a:t>8</a:t>
            </a:fld>
            <a:endParaRPr lang="en-US" altLang="en-US"/>
          </a:p>
        </p:txBody>
      </p:sp>
    </p:spTree>
    <p:extLst>
      <p:ext uri="{BB962C8B-B14F-4D97-AF65-F5344CB8AC3E}">
        <p14:creationId xmlns:p14="http://schemas.microsoft.com/office/powerpoint/2010/main" val="2252773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7C48247-D025-4894-8905-F589EECEEB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6CB3AAE4-0B23-4858-A5A5-9D0FDEF54A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Slide Number Placeholder 3">
            <a:extLst>
              <a:ext uri="{FF2B5EF4-FFF2-40B4-BE49-F238E27FC236}">
                <a16:creationId xmlns:a16="http://schemas.microsoft.com/office/drawing/2014/main" id="{5920A2F9-FB54-4908-9082-97CE38CB13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9DAB240-9EAE-41D1-968C-95307D20C034}"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6F5AAAF-026E-49D7-AE11-238D96523322}" type="datetime1">
              <a:rPr lang="en-US" altLang="en-US" smtClean="0"/>
              <a:t>1/17/2020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55FAB0-4075-4758-A4E2-B447BDBF4295}" type="slidenum">
              <a:rPr lang="en-US" altLang="en-US"/>
              <a:pPr>
                <a:defRPr/>
              </a:pPr>
              <a:t>‹#›</a:t>
            </a:fld>
            <a:endParaRPr lang="en-US" altLang="en-US"/>
          </a:p>
        </p:txBody>
      </p:sp>
    </p:spTree>
    <p:extLst>
      <p:ext uri="{BB962C8B-B14F-4D97-AF65-F5344CB8AC3E}">
        <p14:creationId xmlns:p14="http://schemas.microsoft.com/office/powerpoint/2010/main" val="679133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F4132F1-7D18-481B-9D18-EB5E3521C6E0}" type="datetime1">
              <a:rPr lang="en-US" altLang="en-US" smtClean="0"/>
              <a:t>1/17/2020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6553A8-25AF-4E4D-AF26-63BBF8A017F6}" type="slidenum">
              <a:rPr lang="en-US" altLang="en-US"/>
              <a:pPr>
                <a:defRPr/>
              </a:pPr>
              <a:t>‹#›</a:t>
            </a:fld>
            <a:endParaRPr lang="en-US" altLang="en-US"/>
          </a:p>
        </p:txBody>
      </p:sp>
    </p:spTree>
    <p:extLst>
      <p:ext uri="{BB962C8B-B14F-4D97-AF65-F5344CB8AC3E}">
        <p14:creationId xmlns:p14="http://schemas.microsoft.com/office/powerpoint/2010/main" val="471481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FA7FE8E-2F29-4539-B372-4EB5B419737D}" type="datetime1">
              <a:rPr lang="en-US" altLang="en-US" smtClean="0"/>
              <a:t>1/17/2020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25B4C3-170B-46C2-9094-20CEBB8B13DB}" type="slidenum">
              <a:rPr lang="en-US" altLang="en-US"/>
              <a:pPr>
                <a:defRPr/>
              </a:pPr>
              <a:t>‹#›</a:t>
            </a:fld>
            <a:endParaRPr lang="en-US" altLang="en-US"/>
          </a:p>
        </p:txBody>
      </p:sp>
    </p:spTree>
    <p:extLst>
      <p:ext uri="{BB962C8B-B14F-4D97-AF65-F5344CB8AC3E}">
        <p14:creationId xmlns:p14="http://schemas.microsoft.com/office/powerpoint/2010/main" val="1348421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Title Slide with Pictures">
    <p:spTree>
      <p:nvGrpSpPr>
        <p:cNvPr id="1" name=""/>
        <p:cNvGrpSpPr/>
        <p:nvPr/>
      </p:nvGrpSpPr>
      <p:grpSpPr>
        <a:xfrm>
          <a:off x="0" y="0"/>
          <a:ext cx="0" cy="0"/>
          <a:chOff x="0" y="0"/>
          <a:chExt cx="0" cy="0"/>
        </a:xfrm>
      </p:grpSpPr>
      <p:sp>
        <p:nvSpPr>
          <p:cNvPr id="2" name="Rectangle 1"/>
          <p:cNvSpPr/>
          <p:nvPr userDrawn="1"/>
        </p:nvSpPr>
        <p:spPr>
          <a:xfrm>
            <a:off x="0" y="4800600"/>
            <a:ext cx="9144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3075" y="2667000"/>
            <a:ext cx="56578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6596754"/>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228600" y="304800"/>
            <a:ext cx="86868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628650" y="1600200"/>
            <a:ext cx="7886700" cy="2240280"/>
          </a:xfrm>
        </p:spPr>
        <p:txBody>
          <a:bodyPr/>
          <a:lstStyle>
            <a:lvl1pPr algn="ctr">
              <a:defRPr sz="4400">
                <a:solidFill>
                  <a:schemeClr val="bg1"/>
                </a:solidFill>
              </a:defRPr>
            </a:lvl1pPr>
          </a:lstStyle>
          <a:p>
            <a:r>
              <a:rPr lang="en-US"/>
              <a:t>Click to edit Master title style</a:t>
            </a:r>
          </a:p>
        </p:txBody>
      </p:sp>
      <p:sp>
        <p:nvSpPr>
          <p:cNvPr id="3" name="Subtitle 2"/>
          <p:cNvSpPr>
            <a:spLocks noGrp="1"/>
          </p:cNvSpPr>
          <p:nvPr>
            <p:ph type="subTitle" idx="1"/>
          </p:nvPr>
        </p:nvSpPr>
        <p:spPr>
          <a:xfrm>
            <a:off x="628650" y="3854659"/>
            <a:ext cx="7886700" cy="1143000"/>
          </a:xfrm>
        </p:spPr>
        <p:txBody>
          <a:bodyPr>
            <a:normAutofit/>
          </a:bodyPr>
          <a:lstStyle>
            <a:lvl1pPr marL="0" indent="0" algn="ctr">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665281584"/>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with Pictures">
    <p:spTree>
      <p:nvGrpSpPr>
        <p:cNvPr id="1" name=""/>
        <p:cNvGrpSpPr/>
        <p:nvPr/>
      </p:nvGrpSpPr>
      <p:grpSpPr>
        <a:xfrm>
          <a:off x="0" y="0"/>
          <a:ext cx="0" cy="0"/>
          <a:chOff x="0" y="0"/>
          <a:chExt cx="0" cy="0"/>
        </a:xfrm>
      </p:grpSpPr>
      <p:sp>
        <p:nvSpPr>
          <p:cNvPr id="7" name="Rectangle 6"/>
          <p:cNvSpPr/>
          <p:nvPr/>
        </p:nvSpPr>
        <p:spPr>
          <a:xfrm>
            <a:off x="0" y="4800600"/>
            <a:ext cx="9144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p:nvSpPr>
        <p:spPr>
          <a:xfrm>
            <a:off x="0" y="4800600"/>
            <a:ext cx="9144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400050" y="5115656"/>
            <a:ext cx="8343900" cy="914400"/>
          </a:xfrm>
        </p:spPr>
        <p:txBody>
          <a:bodyPr/>
          <a:lstStyle>
            <a:lvl1pPr algn="ctr">
              <a:defRPr sz="4400" spc="-5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00050" y="6043123"/>
            <a:ext cx="83439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Picture Placeholder 2"/>
          <p:cNvSpPr>
            <a:spLocks noGrp="1"/>
          </p:cNvSpPr>
          <p:nvPr>
            <p:ph type="pic" idx="10"/>
          </p:nvPr>
        </p:nvSpPr>
        <p:spPr>
          <a:xfrm>
            <a:off x="1" y="1"/>
            <a:ext cx="301752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3" name="Picture Placeholder 2"/>
          <p:cNvSpPr>
            <a:spLocks noGrp="1"/>
          </p:cNvSpPr>
          <p:nvPr>
            <p:ph type="pic" idx="11"/>
          </p:nvPr>
        </p:nvSpPr>
        <p:spPr>
          <a:xfrm>
            <a:off x="3063240" y="1"/>
            <a:ext cx="301752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4" name="Picture Placeholder 2"/>
          <p:cNvSpPr>
            <a:spLocks noGrp="1"/>
          </p:cNvSpPr>
          <p:nvPr>
            <p:ph type="pic" idx="12"/>
          </p:nvPr>
        </p:nvSpPr>
        <p:spPr>
          <a:xfrm>
            <a:off x="6126480" y="1"/>
            <a:ext cx="301752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Tree>
    <p:extLst>
      <p:ext uri="{BB962C8B-B14F-4D97-AF65-F5344CB8AC3E}">
        <p14:creationId xmlns:p14="http://schemas.microsoft.com/office/powerpoint/2010/main" val="84345092"/>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9690482-3B5C-470D-8486-022F2B5915F2}" type="datetime1">
              <a:rPr lang="en-US" smtClean="0"/>
              <a:t>1/17/2020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86D0A9-3AB6-416A-A380-3365D19C6A5C}" type="slidenum">
              <a:rPr lang="en-US" altLang="en-US"/>
              <a:pPr>
                <a:defRPr/>
              </a:pPr>
              <a:t>‹#›</a:t>
            </a:fld>
            <a:endParaRPr lang="en-US" altLang="en-US"/>
          </a:p>
        </p:txBody>
      </p:sp>
    </p:spTree>
    <p:extLst>
      <p:ext uri="{BB962C8B-B14F-4D97-AF65-F5344CB8AC3E}">
        <p14:creationId xmlns:p14="http://schemas.microsoft.com/office/powerpoint/2010/main" val="4021753389"/>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228600" y="304800"/>
            <a:ext cx="86868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623888" y="2514600"/>
            <a:ext cx="7886700" cy="2743200"/>
          </a:xfrm>
        </p:spPr>
        <p:txBody>
          <a:bodyPr/>
          <a:lstStyle>
            <a:lvl1pPr algn="ctr">
              <a:defRPr sz="4400" spc="-5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23888" y="5257800"/>
            <a:ext cx="7886700" cy="914400"/>
          </a:xfrm>
        </p:spPr>
        <p:txBody>
          <a:bodyPr>
            <a:normAutofit/>
          </a:bodyPr>
          <a:lstStyle>
            <a:lvl1pPr marL="0" indent="0" algn="ctr">
              <a:spcBef>
                <a:spcPts val="0"/>
              </a:spcBef>
              <a:buNone/>
              <a:defRPr sz="2000" cap="all" spc="50"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491374102"/>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1714500"/>
            <a:ext cx="337185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714500"/>
            <a:ext cx="337185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EFE19FD-AAD9-41C4-ACA6-602ADA1E0E06}" type="datetime1">
              <a:rPr lang="en-US" smtClean="0"/>
              <a:t>1/17/2020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1E745A-7B52-4AE0-9392-22965EF24730}" type="slidenum">
              <a:rPr lang="en-US" altLang="en-US"/>
              <a:pPr>
                <a:defRPr/>
              </a:pPr>
              <a:t>‹#›</a:t>
            </a:fld>
            <a:endParaRPr lang="en-US" altLang="en-US"/>
          </a:p>
        </p:txBody>
      </p:sp>
    </p:spTree>
    <p:extLst>
      <p:ext uri="{BB962C8B-B14F-4D97-AF65-F5344CB8AC3E}">
        <p14:creationId xmlns:p14="http://schemas.microsoft.com/office/powerpoint/2010/main" val="1039509772"/>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145286" y="1733162"/>
            <a:ext cx="3374136"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5286" y="2481944"/>
            <a:ext cx="3374136"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733162"/>
            <a:ext cx="3374136"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481944"/>
            <a:ext cx="3374136"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6F758D4E-C70C-4B55-9C0C-F9476624A7D6}" type="datetime1">
              <a:rPr lang="en-US" smtClean="0"/>
              <a:t>1/17/2020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7270F12-7A22-4E7A-A317-78C05E5863D9}" type="slidenum">
              <a:rPr lang="en-US" altLang="en-US"/>
              <a:pPr>
                <a:defRPr/>
              </a:pPr>
              <a:t>‹#›</a:t>
            </a:fld>
            <a:endParaRPr lang="en-US" altLang="en-US"/>
          </a:p>
        </p:txBody>
      </p:sp>
    </p:spTree>
    <p:extLst>
      <p:ext uri="{BB962C8B-B14F-4D97-AF65-F5344CB8AC3E}">
        <p14:creationId xmlns:p14="http://schemas.microsoft.com/office/powerpoint/2010/main" val="2535939215"/>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B3CC7B-8A86-43AB-A921-4449B7097FC5}" type="datetime1">
              <a:rPr lang="en-US" smtClean="0"/>
              <a:t>1/17/2020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680C271-7251-484F-A678-80152538BB1C}" type="slidenum">
              <a:rPr lang="en-US" altLang="en-US"/>
              <a:pPr>
                <a:defRPr/>
              </a:pPr>
              <a:t>‹#›</a:t>
            </a:fld>
            <a:endParaRPr lang="en-US" altLang="en-US"/>
          </a:p>
        </p:txBody>
      </p:sp>
    </p:spTree>
    <p:extLst>
      <p:ext uri="{BB962C8B-B14F-4D97-AF65-F5344CB8AC3E}">
        <p14:creationId xmlns:p14="http://schemas.microsoft.com/office/powerpoint/2010/main" val="20545195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ED7F614-9A76-41AE-95BA-399D88E9BBE7}" type="datetime1">
              <a:rPr lang="en-US" altLang="en-US" smtClean="0"/>
              <a:t>1/17/2020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C1230A-3D59-4812-97E5-EA8E89251858}" type="slidenum">
              <a:rPr lang="en-US" altLang="en-US"/>
              <a:pPr>
                <a:defRPr/>
              </a:pPr>
              <a:t>‹#›</a:t>
            </a:fld>
            <a:endParaRPr lang="en-US" altLang="en-US"/>
          </a:p>
        </p:txBody>
      </p:sp>
    </p:spTree>
    <p:extLst>
      <p:ext uri="{BB962C8B-B14F-4D97-AF65-F5344CB8AC3E}">
        <p14:creationId xmlns:p14="http://schemas.microsoft.com/office/powerpoint/2010/main" val="39389202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559209"/>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13859" y="1714498"/>
            <a:ext cx="2630091" cy="2880360"/>
          </a:xfrm>
        </p:spPr>
        <p:txBody>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397765" y="457200"/>
            <a:ext cx="5431583"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113859" y="4590288"/>
            <a:ext cx="2635923"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F1B3CFE-B78B-4552-8EB2-72AC68A967C9}" type="datetime1">
              <a:rPr lang="en-US" smtClean="0"/>
              <a:t>1/17/2020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2644A6-8877-4693-8021-B99CB47D89BC}" type="slidenum">
              <a:rPr lang="en-US" altLang="en-US"/>
              <a:pPr>
                <a:defRPr/>
              </a:pPr>
              <a:t>‹#›</a:t>
            </a:fld>
            <a:endParaRPr lang="en-US" altLang="en-US"/>
          </a:p>
        </p:txBody>
      </p:sp>
    </p:spTree>
    <p:extLst>
      <p:ext uri="{BB962C8B-B14F-4D97-AF65-F5344CB8AC3E}">
        <p14:creationId xmlns:p14="http://schemas.microsoft.com/office/powerpoint/2010/main" val="767983907"/>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5" name="Rectangle 4"/>
          <p:cNvSpPr/>
          <p:nvPr/>
        </p:nvSpPr>
        <p:spPr>
          <a:xfrm>
            <a:off x="6115050" y="0"/>
            <a:ext cx="302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 Placeholder 3"/>
          <p:cNvSpPr>
            <a:spLocks noGrp="1"/>
          </p:cNvSpPr>
          <p:nvPr>
            <p:ph type="body" sz="half" idx="2"/>
          </p:nvPr>
        </p:nvSpPr>
        <p:spPr>
          <a:xfrm>
            <a:off x="6399610" y="4591761"/>
            <a:ext cx="2344340"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p:cNvSpPr>
            <a:spLocks noGrp="1"/>
          </p:cNvSpPr>
          <p:nvPr>
            <p:ph type="title"/>
          </p:nvPr>
        </p:nvSpPr>
        <p:spPr>
          <a:xfrm>
            <a:off x="6399610" y="1714500"/>
            <a:ext cx="2344340" cy="2877260"/>
          </a:xfrm>
        </p:spPr>
        <p:txBody>
          <a:bodyPr/>
          <a:lstStyle>
            <a:lvl1pPr>
              <a:defRPr sz="3000">
                <a:solidFill>
                  <a:schemeClr val="bg1"/>
                </a:solidFill>
              </a:defRPr>
            </a:lvl1pPr>
          </a:lstStyle>
          <a:p>
            <a:r>
              <a:rPr lang="en-US"/>
              <a:t>Click to edit Master title style</a:t>
            </a:r>
          </a:p>
        </p:txBody>
      </p:sp>
      <p:sp>
        <p:nvSpPr>
          <p:cNvPr id="6" name="Picture Placeholder 2"/>
          <p:cNvSpPr>
            <a:spLocks noGrp="1"/>
          </p:cNvSpPr>
          <p:nvPr>
            <p:ph type="pic" idx="1"/>
          </p:nvPr>
        </p:nvSpPr>
        <p:spPr>
          <a:xfrm>
            <a:off x="0" y="1"/>
            <a:ext cx="6076188" cy="6857999"/>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Tree>
    <p:extLst>
      <p:ext uri="{BB962C8B-B14F-4D97-AF65-F5344CB8AC3E}">
        <p14:creationId xmlns:p14="http://schemas.microsoft.com/office/powerpoint/2010/main" val="573236364"/>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C0D59A8-6ACA-476D-8074-7BF2F6C0BC8E}" type="datetime1">
              <a:rPr lang="en-US" smtClean="0"/>
              <a:t>1/17/2020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80DE4B-8FA0-4D16-AA17-369D950C7205}" type="slidenum">
              <a:rPr lang="en-US" altLang="en-US"/>
              <a:pPr>
                <a:defRPr/>
              </a:pPr>
              <a:t>‹#›</a:t>
            </a:fld>
            <a:endParaRPr lang="en-US" altLang="en-US"/>
          </a:p>
        </p:txBody>
      </p:sp>
    </p:spTree>
    <p:extLst>
      <p:ext uri="{BB962C8B-B14F-4D97-AF65-F5344CB8AC3E}">
        <p14:creationId xmlns:p14="http://schemas.microsoft.com/office/powerpoint/2010/main" val="3200302253"/>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457200"/>
            <a:ext cx="1457325"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457200"/>
            <a:ext cx="5286375" cy="5719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50D317B-3A42-4691-934A-AE838FEF5C16}" type="datetime1">
              <a:rPr lang="en-US" smtClean="0"/>
              <a:t>1/17/2020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147D6E-7955-4671-B24A-96AF8A688889}" type="slidenum">
              <a:rPr lang="en-US" altLang="en-US"/>
              <a:pPr>
                <a:defRPr/>
              </a:pPr>
              <a:t>‹#›</a:t>
            </a:fld>
            <a:endParaRPr lang="en-US" altLang="en-US"/>
          </a:p>
        </p:txBody>
      </p:sp>
    </p:spTree>
    <p:extLst>
      <p:ext uri="{BB962C8B-B14F-4D97-AF65-F5344CB8AC3E}">
        <p14:creationId xmlns:p14="http://schemas.microsoft.com/office/powerpoint/2010/main" val="435540427"/>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Title Slide with Pictures">
    <p:spTree>
      <p:nvGrpSpPr>
        <p:cNvPr id="1" name=""/>
        <p:cNvGrpSpPr/>
        <p:nvPr/>
      </p:nvGrpSpPr>
      <p:grpSpPr>
        <a:xfrm>
          <a:off x="0" y="0"/>
          <a:ext cx="0" cy="0"/>
          <a:chOff x="0" y="0"/>
          <a:chExt cx="0" cy="0"/>
        </a:xfrm>
      </p:grpSpPr>
      <p:sp>
        <p:nvSpPr>
          <p:cNvPr id="4" name="Rectangle 3"/>
          <p:cNvSpPr/>
          <p:nvPr/>
        </p:nvSpPr>
        <p:spPr>
          <a:xfrm>
            <a:off x="0" y="4800600"/>
            <a:ext cx="9144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Calibri"/>
            </a:endParaRPr>
          </a:p>
        </p:txBody>
      </p:sp>
      <p:sp>
        <p:nvSpPr>
          <p:cNvPr id="5" name="TextBox 10"/>
          <p:cNvSpPr txBox="1">
            <a:spLocks noChangeArrowheads="1"/>
          </p:cNvSpPr>
          <p:nvPr userDrawn="1"/>
        </p:nvSpPr>
        <p:spPr bwMode="auto">
          <a:xfrm>
            <a:off x="0" y="3178175"/>
            <a:ext cx="9144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defTabSz="914400" eaLnBrk="1" fontAlgn="base" hangingPunct="1">
              <a:spcBef>
                <a:spcPct val="0"/>
              </a:spcBef>
              <a:spcAft>
                <a:spcPct val="0"/>
              </a:spcAft>
              <a:defRPr/>
            </a:pPr>
            <a:r>
              <a:rPr lang="en-US" sz="4000" b="1">
                <a:solidFill>
                  <a:srgbClr val="595959"/>
                </a:solidFill>
              </a:rPr>
              <a:t>Washington Health Benefit Exchange</a:t>
            </a: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62400" y="1482725"/>
            <a:ext cx="1219200" cy="1301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ctrTitle"/>
          </p:nvPr>
        </p:nvSpPr>
        <p:spPr>
          <a:xfrm>
            <a:off x="400050" y="4876800"/>
            <a:ext cx="8343900" cy="914400"/>
          </a:xfrm>
        </p:spPr>
        <p:txBody>
          <a:bodyPr>
            <a:noAutofit/>
          </a:bodyPr>
          <a:lstStyle>
            <a:lvl1pPr algn="ctr">
              <a:lnSpc>
                <a:spcPct val="150000"/>
              </a:lnSpc>
              <a:defRPr sz="2400" spc="-5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00050" y="5943600"/>
            <a:ext cx="8343900" cy="571500"/>
          </a:xfrm>
        </p:spPr>
        <p:txBody>
          <a:bodyPr>
            <a:normAutofit/>
          </a:bodyPr>
          <a:lstStyle>
            <a:lvl1pPr marL="0" indent="0" algn="ctr">
              <a:spcBef>
                <a:spcPts val="0"/>
              </a:spcBef>
              <a:buNone/>
              <a:defRPr sz="2000" cap="none"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5952210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FB2DE9B-6241-419E-965F-D2FE5724FE90}" type="datetime1">
              <a:rPr lang="en-US" altLang="en-US" smtClean="0"/>
              <a:t>1/17/2020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9618D3-7121-473A-9C17-417725CC1ADC}" type="slidenum">
              <a:rPr lang="en-US" altLang="en-US"/>
              <a:pPr>
                <a:defRPr/>
              </a:pPr>
              <a:t>‹#›</a:t>
            </a:fld>
            <a:endParaRPr lang="en-US" altLang="en-US"/>
          </a:p>
        </p:txBody>
      </p:sp>
    </p:spTree>
    <p:extLst>
      <p:ext uri="{BB962C8B-B14F-4D97-AF65-F5344CB8AC3E}">
        <p14:creationId xmlns:p14="http://schemas.microsoft.com/office/powerpoint/2010/main" val="993249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4931B5D-8587-4411-B80D-98A23DBAA218}" type="datetime1">
              <a:rPr lang="en-US" altLang="en-US" smtClean="0"/>
              <a:t>1/17/2020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AE3104-BA66-48C2-9C12-AD73B9D6C85B}" type="slidenum">
              <a:rPr lang="en-US" altLang="en-US"/>
              <a:pPr>
                <a:defRPr/>
              </a:pPr>
              <a:t>‹#›</a:t>
            </a:fld>
            <a:endParaRPr lang="en-US" altLang="en-US"/>
          </a:p>
        </p:txBody>
      </p:sp>
    </p:spTree>
    <p:extLst>
      <p:ext uri="{BB962C8B-B14F-4D97-AF65-F5344CB8AC3E}">
        <p14:creationId xmlns:p14="http://schemas.microsoft.com/office/powerpoint/2010/main" val="412437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FC632CC-00DA-430C-815D-99A2C4A6F57F}" type="datetime1">
              <a:rPr lang="en-US" altLang="en-US" smtClean="0"/>
              <a:t>1/17/2020</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072A6A-3B0A-4625-A212-8F3933C83B96}" type="slidenum">
              <a:rPr lang="en-US" altLang="en-US"/>
              <a:pPr>
                <a:defRPr/>
              </a:pPr>
              <a:t>‹#›</a:t>
            </a:fld>
            <a:endParaRPr lang="en-US" altLang="en-US"/>
          </a:p>
        </p:txBody>
      </p:sp>
    </p:spTree>
    <p:extLst>
      <p:ext uri="{BB962C8B-B14F-4D97-AF65-F5344CB8AC3E}">
        <p14:creationId xmlns:p14="http://schemas.microsoft.com/office/powerpoint/2010/main" val="630221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4347746-FCDE-483B-BF97-0908EE6C02DA}" type="datetime1">
              <a:rPr lang="en-US" altLang="en-US" smtClean="0"/>
              <a:t>1/17/2020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BAD4494-51E6-4D0F-9A55-2A936D8C86C9}" type="slidenum">
              <a:rPr lang="en-US" altLang="en-US"/>
              <a:pPr>
                <a:defRPr/>
              </a:pPr>
              <a:t>‹#›</a:t>
            </a:fld>
            <a:endParaRPr lang="en-US" altLang="en-US"/>
          </a:p>
        </p:txBody>
      </p:sp>
    </p:spTree>
    <p:extLst>
      <p:ext uri="{BB962C8B-B14F-4D97-AF65-F5344CB8AC3E}">
        <p14:creationId xmlns:p14="http://schemas.microsoft.com/office/powerpoint/2010/main" val="2500385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ECF5F55-DC83-4EEB-8358-DABB237FB9F2}" type="datetime1">
              <a:rPr lang="en-US" altLang="en-US" smtClean="0"/>
              <a:t>1/17/2020</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1DABB7A-3BEC-4904-B00C-E0D17583EEA6}" type="slidenum">
              <a:rPr lang="en-US" altLang="en-US"/>
              <a:pPr>
                <a:defRPr/>
              </a:pPr>
              <a:t>‹#›</a:t>
            </a:fld>
            <a:endParaRPr lang="en-US" altLang="en-US"/>
          </a:p>
        </p:txBody>
      </p:sp>
    </p:spTree>
    <p:extLst>
      <p:ext uri="{BB962C8B-B14F-4D97-AF65-F5344CB8AC3E}">
        <p14:creationId xmlns:p14="http://schemas.microsoft.com/office/powerpoint/2010/main" val="2604276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AFFBF55-F80C-4583-AA12-F37E76E7D637}" type="datetime1">
              <a:rPr lang="en-US" altLang="en-US" smtClean="0"/>
              <a:t>1/17/2020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30989F-25D1-4882-9D45-8E24642C8E3C}" type="slidenum">
              <a:rPr lang="en-US" altLang="en-US"/>
              <a:pPr>
                <a:defRPr/>
              </a:pPr>
              <a:t>‹#›</a:t>
            </a:fld>
            <a:endParaRPr lang="en-US" altLang="en-US"/>
          </a:p>
        </p:txBody>
      </p:sp>
    </p:spTree>
    <p:extLst>
      <p:ext uri="{BB962C8B-B14F-4D97-AF65-F5344CB8AC3E}">
        <p14:creationId xmlns:p14="http://schemas.microsoft.com/office/powerpoint/2010/main" val="3907207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E81CA81-1F91-48E0-A09C-BFC16A0A5168}" type="datetime1">
              <a:rPr lang="en-US" altLang="en-US" smtClean="0"/>
              <a:t>1/17/2020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5E7A77-7E93-49F3-9E14-C4F4561F8F45}" type="slidenum">
              <a:rPr lang="en-US" altLang="en-US"/>
              <a:pPr>
                <a:defRPr/>
              </a:pPr>
              <a:t>‹#›</a:t>
            </a:fld>
            <a:endParaRPr lang="en-US" altLang="en-US"/>
          </a:p>
        </p:txBody>
      </p:sp>
    </p:spTree>
    <p:extLst>
      <p:ext uri="{BB962C8B-B14F-4D97-AF65-F5344CB8AC3E}">
        <p14:creationId xmlns:p14="http://schemas.microsoft.com/office/powerpoint/2010/main" val="842366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6155D433-7177-4D04-904D-3384D3B7F383}" type="datetime1">
              <a:rPr lang="en-US" altLang="en-US" smtClean="0"/>
              <a:t>1/17/2020</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Calibri" panose="020F0502020204030204" pitchFamily="34" charset="0"/>
                <a:ea typeface="+mn-ea"/>
                <a:cs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DA1DA5F-3480-4355-90FB-88E0827EA1F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87" r:id="rId1"/>
    <p:sldLayoutId id="2147485488" r:id="rId2"/>
    <p:sldLayoutId id="2147485489" r:id="rId3"/>
    <p:sldLayoutId id="2147485490" r:id="rId4"/>
    <p:sldLayoutId id="2147485491" r:id="rId5"/>
    <p:sldLayoutId id="2147485492" r:id="rId6"/>
    <p:sldLayoutId id="2147485493" r:id="rId7"/>
    <p:sldLayoutId id="2147485494" r:id="rId8"/>
    <p:sldLayoutId id="2147485495" r:id="rId9"/>
    <p:sldLayoutId id="2147485496" r:id="rId10"/>
    <p:sldLayoutId id="214748549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583363"/>
            <a:ext cx="9144000" cy="274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7" name="Title Placeholder 1"/>
          <p:cNvSpPr>
            <a:spLocks noGrp="1"/>
          </p:cNvSpPr>
          <p:nvPr>
            <p:ph type="title"/>
          </p:nvPr>
        </p:nvSpPr>
        <p:spPr bwMode="auto">
          <a:xfrm>
            <a:off x="0" y="4572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1143000" y="1714500"/>
            <a:ext cx="68580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140450" y="6600825"/>
            <a:ext cx="1150938" cy="228600"/>
          </a:xfrm>
          <a:prstGeom prst="rect">
            <a:avLst/>
          </a:prstGeom>
        </p:spPr>
        <p:txBody>
          <a:bodyPr vert="horz" lIns="91440" tIns="45720" rIns="91440" bIns="45720" rtlCol="0" anchor="ctr"/>
          <a:lstStyle>
            <a:lvl1pPr algn="r" eaLnBrk="1" fontAlgn="auto" hangingPunct="1">
              <a:spcBef>
                <a:spcPts val="0"/>
              </a:spcBef>
              <a:spcAft>
                <a:spcPts val="0"/>
              </a:spcAft>
              <a:defRPr sz="800">
                <a:solidFill>
                  <a:schemeClr val="bg1"/>
                </a:solidFill>
                <a:latin typeface="+mn-lt"/>
                <a:cs typeface="+mn-cs"/>
              </a:defRPr>
            </a:lvl1pPr>
          </a:lstStyle>
          <a:p>
            <a:pPr>
              <a:defRPr/>
            </a:pPr>
            <a:fld id="{703D719C-6777-4A16-B5BC-F591691A53FD}" type="datetime1">
              <a:rPr lang="en-US" smtClean="0"/>
              <a:t>1/17/2020</a:t>
            </a:fld>
            <a:endParaRPr lang="en-US"/>
          </a:p>
        </p:txBody>
      </p:sp>
      <p:sp>
        <p:nvSpPr>
          <p:cNvPr id="5" name="Footer Placeholder 4"/>
          <p:cNvSpPr>
            <a:spLocks noGrp="1"/>
          </p:cNvSpPr>
          <p:nvPr>
            <p:ph type="ftr" sz="quarter" idx="3"/>
          </p:nvPr>
        </p:nvSpPr>
        <p:spPr>
          <a:xfrm>
            <a:off x="1143000" y="6600825"/>
            <a:ext cx="4868863" cy="228600"/>
          </a:xfrm>
          <a:prstGeom prst="rect">
            <a:avLst/>
          </a:prstGeom>
        </p:spPr>
        <p:txBody>
          <a:bodyPr vert="horz" lIns="91440" tIns="45720" rIns="91440" bIns="45720" rtlCol="0" anchor="ctr"/>
          <a:lstStyle>
            <a:lvl1pPr algn="l" eaLnBrk="1" fontAlgn="auto" hangingPunct="1">
              <a:spcBef>
                <a:spcPts val="0"/>
              </a:spcBef>
              <a:spcAft>
                <a:spcPts val="0"/>
              </a:spcAft>
              <a:defRPr sz="800">
                <a:solidFill>
                  <a:schemeClr val="bg1"/>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421563" y="6600825"/>
            <a:ext cx="579437" cy="2286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a:solidFill>
                  <a:schemeClr val="bg1"/>
                </a:solidFill>
              </a:defRPr>
            </a:lvl1pPr>
          </a:lstStyle>
          <a:p>
            <a:pPr>
              <a:defRPr/>
            </a:pPr>
            <a:fld id="{2E8C0874-755F-4912-813C-ED53A42CDEFB}" type="slidenum">
              <a:rPr lang="en-US" altLang="en-US"/>
              <a:pPr>
                <a:defRPr/>
              </a:pPr>
              <a:t>‹#›</a:t>
            </a:fld>
            <a:endParaRPr lang="en-US" altLang="en-US"/>
          </a:p>
        </p:txBody>
      </p:sp>
      <p:pic>
        <p:nvPicPr>
          <p:cNvPr id="1032"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4775" y="6019800"/>
            <a:ext cx="428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3464890"/>
      </p:ext>
    </p:extLst>
  </p:cSld>
  <p:clrMap bg1="lt1" tx1="dk1" bg2="lt2" tx2="dk2" accent1="accent1" accent2="accent2" accent3="accent3" accent4="accent4" accent5="accent5" accent6="accent6" hlink="hlink" folHlink="folHlink"/>
  <p:sldLayoutIdLst>
    <p:sldLayoutId id="2147485508" r:id="rId1"/>
    <p:sldLayoutId id="2147485509" r:id="rId2"/>
    <p:sldLayoutId id="2147485510" r:id="rId3"/>
    <p:sldLayoutId id="2147485511" r:id="rId4"/>
    <p:sldLayoutId id="2147485512" r:id="rId5"/>
    <p:sldLayoutId id="2147485513" r:id="rId6"/>
    <p:sldLayoutId id="2147485514" r:id="rId7"/>
    <p:sldLayoutId id="2147485515" r:id="rId8"/>
    <p:sldLayoutId id="2147485516" r:id="rId9"/>
    <p:sldLayoutId id="2147485517" r:id="rId10"/>
    <p:sldLayoutId id="2147485518" r:id="rId11"/>
    <p:sldLayoutId id="2147485519" r:id="rId12"/>
    <p:sldLayoutId id="2147485520" r:id="rId13"/>
    <p:sldLayoutId id="2147485521" r:id="rId14"/>
  </p:sldLayoutIdLst>
  <p:transition spd="med">
    <p:fade/>
  </p:transition>
  <p:hf hdr="0" ftr="0" dt="0"/>
  <p:txStyles>
    <p:titleStyle>
      <a:lvl1pPr algn="ctr" rtl="0" eaLnBrk="0" fontAlgn="base" hangingPunct="0">
        <a:lnSpc>
          <a:spcPct val="90000"/>
        </a:lnSpc>
        <a:spcBef>
          <a:spcPct val="0"/>
        </a:spcBef>
        <a:spcAft>
          <a:spcPct val="0"/>
        </a:spcAft>
        <a:defRPr sz="3600" b="1" kern="1200">
          <a:solidFill>
            <a:schemeClr val="accent1"/>
          </a:solidFill>
          <a:latin typeface="+mj-lt"/>
          <a:ea typeface="+mj-ea"/>
          <a:cs typeface="+mj-cs"/>
        </a:defRPr>
      </a:lvl1pPr>
      <a:lvl2pPr algn="ctr" rtl="0" eaLnBrk="0" fontAlgn="base" hangingPunct="0">
        <a:lnSpc>
          <a:spcPct val="90000"/>
        </a:lnSpc>
        <a:spcBef>
          <a:spcPct val="0"/>
        </a:spcBef>
        <a:spcAft>
          <a:spcPct val="0"/>
        </a:spcAft>
        <a:defRPr sz="3600" b="1">
          <a:solidFill>
            <a:schemeClr val="accent1"/>
          </a:solidFill>
          <a:latin typeface="Calibri Light"/>
        </a:defRPr>
      </a:lvl2pPr>
      <a:lvl3pPr algn="ctr" rtl="0" eaLnBrk="0" fontAlgn="base" hangingPunct="0">
        <a:lnSpc>
          <a:spcPct val="90000"/>
        </a:lnSpc>
        <a:spcBef>
          <a:spcPct val="0"/>
        </a:spcBef>
        <a:spcAft>
          <a:spcPct val="0"/>
        </a:spcAft>
        <a:defRPr sz="3600" b="1">
          <a:solidFill>
            <a:schemeClr val="accent1"/>
          </a:solidFill>
          <a:latin typeface="Calibri Light"/>
        </a:defRPr>
      </a:lvl3pPr>
      <a:lvl4pPr algn="ctr" rtl="0" eaLnBrk="0" fontAlgn="base" hangingPunct="0">
        <a:lnSpc>
          <a:spcPct val="90000"/>
        </a:lnSpc>
        <a:spcBef>
          <a:spcPct val="0"/>
        </a:spcBef>
        <a:spcAft>
          <a:spcPct val="0"/>
        </a:spcAft>
        <a:defRPr sz="3600" b="1">
          <a:solidFill>
            <a:schemeClr val="accent1"/>
          </a:solidFill>
          <a:latin typeface="Calibri Light"/>
        </a:defRPr>
      </a:lvl4pPr>
      <a:lvl5pPr algn="ctr" rtl="0" eaLnBrk="0" fontAlgn="base" hangingPunct="0">
        <a:lnSpc>
          <a:spcPct val="90000"/>
        </a:lnSpc>
        <a:spcBef>
          <a:spcPct val="0"/>
        </a:spcBef>
        <a:spcAft>
          <a:spcPct val="0"/>
        </a:spcAft>
        <a:defRPr sz="3600" b="1">
          <a:solidFill>
            <a:schemeClr val="accent1"/>
          </a:solidFill>
          <a:latin typeface="Calibri Light"/>
        </a:defRPr>
      </a:lvl5pPr>
      <a:lvl6pPr marL="457200" algn="l" rtl="0" eaLnBrk="1" fontAlgn="base" hangingPunct="1">
        <a:lnSpc>
          <a:spcPct val="90000"/>
        </a:lnSpc>
        <a:spcBef>
          <a:spcPct val="0"/>
        </a:spcBef>
        <a:spcAft>
          <a:spcPct val="0"/>
        </a:spcAft>
        <a:defRPr sz="3400">
          <a:solidFill>
            <a:schemeClr val="accent1"/>
          </a:solidFill>
          <a:latin typeface="Calibri Light"/>
        </a:defRPr>
      </a:lvl6pPr>
      <a:lvl7pPr marL="914400" algn="l" rtl="0" eaLnBrk="1" fontAlgn="base" hangingPunct="1">
        <a:lnSpc>
          <a:spcPct val="90000"/>
        </a:lnSpc>
        <a:spcBef>
          <a:spcPct val="0"/>
        </a:spcBef>
        <a:spcAft>
          <a:spcPct val="0"/>
        </a:spcAft>
        <a:defRPr sz="3400">
          <a:solidFill>
            <a:schemeClr val="accent1"/>
          </a:solidFill>
          <a:latin typeface="Calibri Light"/>
        </a:defRPr>
      </a:lvl7pPr>
      <a:lvl8pPr marL="1371600" algn="l" rtl="0" eaLnBrk="1" fontAlgn="base" hangingPunct="1">
        <a:lnSpc>
          <a:spcPct val="90000"/>
        </a:lnSpc>
        <a:spcBef>
          <a:spcPct val="0"/>
        </a:spcBef>
        <a:spcAft>
          <a:spcPct val="0"/>
        </a:spcAft>
        <a:defRPr sz="3400">
          <a:solidFill>
            <a:schemeClr val="accent1"/>
          </a:solidFill>
          <a:latin typeface="Calibri Light"/>
        </a:defRPr>
      </a:lvl8pPr>
      <a:lvl9pPr marL="1828800" algn="l" rtl="0" eaLnBrk="1" fontAlgn="base" hangingPunct="1">
        <a:lnSpc>
          <a:spcPct val="90000"/>
        </a:lnSpc>
        <a:spcBef>
          <a:spcPct val="0"/>
        </a:spcBef>
        <a:spcAft>
          <a:spcPct val="0"/>
        </a:spcAft>
        <a:defRPr sz="3400">
          <a:solidFill>
            <a:schemeClr val="accent1"/>
          </a:solidFill>
          <a:latin typeface="Calibri Light"/>
        </a:defRPr>
      </a:lvl9pPr>
    </p:titleStyle>
    <p:bodyStyle>
      <a:lvl1pPr marL="273050" indent="-228600" algn="l" rtl="0" eaLnBrk="0" fontAlgn="base" hangingPunct="0">
        <a:lnSpc>
          <a:spcPct val="90000"/>
        </a:lnSpc>
        <a:spcBef>
          <a:spcPts val="1800"/>
        </a:spcBef>
        <a:spcAft>
          <a:spcPct val="0"/>
        </a:spcAft>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593725" indent="-228600" algn="l" rtl="0" eaLnBrk="0" fontAlgn="base" hangingPunct="0">
        <a:lnSpc>
          <a:spcPct val="90000"/>
        </a:lnSpc>
        <a:spcBef>
          <a:spcPts val="800"/>
        </a:spcBef>
        <a:spcAft>
          <a:spcPct val="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2pPr>
      <a:lvl3pPr marL="914400" indent="-228600" algn="l" rtl="0" eaLnBrk="0" fontAlgn="base" hangingPunct="0">
        <a:lnSpc>
          <a:spcPct val="90000"/>
        </a:lnSpc>
        <a:spcBef>
          <a:spcPts val="800"/>
        </a:spcBef>
        <a:spcAft>
          <a:spcPct val="0"/>
        </a:spcAft>
        <a:buClr>
          <a:schemeClr val="accent1"/>
        </a:buClr>
        <a:buSzPct val="100000"/>
        <a:buFont typeface="Arial" panose="020B0604020202020204" pitchFamily="34" charset="0"/>
        <a:buChar char="▪"/>
        <a:defRPr kern="1200">
          <a:solidFill>
            <a:schemeClr val="tx1"/>
          </a:solidFill>
          <a:latin typeface="+mn-lt"/>
          <a:ea typeface="+mn-ea"/>
          <a:cs typeface="+mn-cs"/>
        </a:defRPr>
      </a:lvl3pPr>
      <a:lvl4pPr marL="1187450" indent="-182563" algn="l" rtl="0" eaLnBrk="0" fontAlgn="base" hangingPunct="0">
        <a:lnSpc>
          <a:spcPct val="90000"/>
        </a:lnSpc>
        <a:spcBef>
          <a:spcPts val="8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4pPr>
      <a:lvl5pPr marL="1462088" indent="-182563" algn="l" rtl="0" eaLnBrk="0" fontAlgn="base" hangingPunct="0">
        <a:lnSpc>
          <a:spcPct val="90000"/>
        </a:lnSpc>
        <a:spcBef>
          <a:spcPts val="8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mailto:pam.macewan@wahbexchange.org" TargetMode="External"/><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hyperlink" Target="http://wahbexchange.or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https://www.wahbexchange.org/about-the-exchange/cascade-care-2021-implementation/"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8.xml"/><Relationship Id="rId1" Type="http://schemas.openxmlformats.org/officeDocument/2006/relationships/tags" Target="../tags/tag1.xml"/></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4F284-E4F9-4F09-A9F5-D8C3B070863D}"/>
              </a:ext>
            </a:extLst>
          </p:cNvPr>
          <p:cNvSpPr>
            <a:spLocks noGrp="1"/>
          </p:cNvSpPr>
          <p:nvPr>
            <p:ph type="ctrTitle"/>
          </p:nvPr>
        </p:nvSpPr>
        <p:spPr>
          <a:xfrm>
            <a:off x="238125" y="5105400"/>
            <a:ext cx="8667750" cy="914400"/>
          </a:xfrm>
        </p:spPr>
        <p:txBody>
          <a:bodyPr/>
          <a:lstStyle/>
          <a:p>
            <a:r>
              <a:rPr lang="en-US" dirty="0">
                <a:latin typeface="Segoe UI"/>
                <a:cs typeface="Segoe UI"/>
              </a:rPr>
              <a:t>Senate Health Care Work Session</a:t>
            </a:r>
            <a:br>
              <a:rPr lang="en-US" dirty="0">
                <a:latin typeface="Segoe UI"/>
                <a:cs typeface="Segoe UI"/>
              </a:rPr>
            </a:br>
            <a:r>
              <a:rPr lang="en-US" b="0" dirty="0">
                <a:latin typeface="Segoe UI"/>
                <a:cs typeface="Segoe UI"/>
              </a:rPr>
              <a:t>Pam MacEwan, CEO</a:t>
            </a:r>
            <a:endParaRPr lang="en-US" b="0" dirty="0"/>
          </a:p>
        </p:txBody>
      </p:sp>
    </p:spTree>
    <p:extLst>
      <p:ext uri="{BB962C8B-B14F-4D97-AF65-F5344CB8AC3E}">
        <p14:creationId xmlns:p14="http://schemas.microsoft.com/office/powerpoint/2010/main" val="113499008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FEAAA1-4E9A-4C6F-8ECE-6111CF6B853C}"/>
              </a:ext>
            </a:extLst>
          </p:cNvPr>
          <p:cNvSpPr>
            <a:spLocks noGrp="1"/>
          </p:cNvSpPr>
          <p:nvPr>
            <p:ph type="sldNum" sz="quarter" idx="12"/>
          </p:nvPr>
        </p:nvSpPr>
        <p:spPr/>
        <p:txBody>
          <a:bodyPr/>
          <a:lstStyle/>
          <a:p>
            <a:pPr>
              <a:defRPr/>
            </a:pPr>
            <a:fld id="{4680C271-7251-484F-A678-80152538BB1C}" type="slidenum">
              <a:rPr lang="en-US" altLang="en-US" smtClean="0"/>
              <a:pPr>
                <a:defRPr/>
              </a:pPr>
              <a:t>10</a:t>
            </a:fld>
            <a:endParaRPr lang="en-US" altLang="en-US"/>
          </a:p>
        </p:txBody>
      </p:sp>
      <p:pic>
        <p:nvPicPr>
          <p:cNvPr id="2" name="Picture 1">
            <a:extLst>
              <a:ext uri="{FF2B5EF4-FFF2-40B4-BE49-F238E27FC236}">
                <a16:creationId xmlns:a16="http://schemas.microsoft.com/office/drawing/2014/main" id="{570EE370-1DF8-4EBE-8A2B-26A655A7F9DB}"/>
              </a:ext>
            </a:extLst>
          </p:cNvPr>
          <p:cNvPicPr>
            <a:picLocks noChangeAspect="1"/>
          </p:cNvPicPr>
          <p:nvPr/>
        </p:nvPicPr>
        <p:blipFill>
          <a:blip r:embed="rId3"/>
          <a:stretch>
            <a:fillRect/>
          </a:stretch>
        </p:blipFill>
        <p:spPr>
          <a:xfrm>
            <a:off x="0" y="609600"/>
            <a:ext cx="9144000" cy="4896963"/>
          </a:xfrm>
          <a:prstGeom prst="rect">
            <a:avLst/>
          </a:prstGeom>
        </p:spPr>
      </p:pic>
    </p:spTree>
    <p:extLst>
      <p:ext uri="{BB962C8B-B14F-4D97-AF65-F5344CB8AC3E}">
        <p14:creationId xmlns:p14="http://schemas.microsoft.com/office/powerpoint/2010/main" val="708981013"/>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B1239-A8C1-4477-8428-196B3EF0071A}"/>
              </a:ext>
            </a:extLst>
          </p:cNvPr>
          <p:cNvSpPr>
            <a:spLocks noGrp="1"/>
          </p:cNvSpPr>
          <p:nvPr>
            <p:ph type="title"/>
          </p:nvPr>
        </p:nvSpPr>
        <p:spPr>
          <a:xfrm>
            <a:off x="0" y="0"/>
            <a:ext cx="9144000" cy="914400"/>
          </a:xfrm>
        </p:spPr>
        <p:txBody>
          <a:bodyPr/>
          <a:lstStyle/>
          <a:p>
            <a:r>
              <a:rPr lang="en-US" dirty="0"/>
              <a:t>Upcoming Activity </a:t>
            </a:r>
          </a:p>
        </p:txBody>
      </p:sp>
      <p:sp>
        <p:nvSpPr>
          <p:cNvPr id="3" name="Content Placeholder 2">
            <a:extLst>
              <a:ext uri="{FF2B5EF4-FFF2-40B4-BE49-F238E27FC236}">
                <a16:creationId xmlns:a16="http://schemas.microsoft.com/office/drawing/2014/main" id="{7A8080A1-08AA-4938-A8CE-A6391FD673FF}"/>
              </a:ext>
            </a:extLst>
          </p:cNvPr>
          <p:cNvSpPr>
            <a:spLocks noGrp="1"/>
          </p:cNvSpPr>
          <p:nvPr>
            <p:ph idx="1"/>
          </p:nvPr>
        </p:nvSpPr>
        <p:spPr>
          <a:xfrm>
            <a:off x="914400" y="1200150"/>
            <a:ext cx="7315200" cy="4457700"/>
          </a:xfrm>
        </p:spPr>
        <p:txBody>
          <a:bodyPr/>
          <a:lstStyle/>
          <a:p>
            <a:r>
              <a:rPr lang="en-US" dirty="0"/>
              <a:t>Develop Cascade Care outreach and education materials </a:t>
            </a:r>
          </a:p>
          <a:p>
            <a:r>
              <a:rPr lang="en-US" dirty="0"/>
              <a:t>Design and implementation of system updates to support Cascade Care implementation </a:t>
            </a:r>
          </a:p>
          <a:p>
            <a:r>
              <a:rPr lang="en-US" dirty="0"/>
              <a:t>Continued support HCA’s upcoming procurement </a:t>
            </a:r>
          </a:p>
          <a:p>
            <a:r>
              <a:rPr lang="en-US" dirty="0"/>
              <a:t>Begin work on mandated subsidy study </a:t>
            </a:r>
          </a:p>
          <a:p>
            <a:r>
              <a:rPr lang="en-US" dirty="0"/>
              <a:t>Continued focus on affordability and market stability </a:t>
            </a:r>
          </a:p>
          <a:p>
            <a:endParaRPr lang="en-US" dirty="0"/>
          </a:p>
        </p:txBody>
      </p:sp>
      <p:sp>
        <p:nvSpPr>
          <p:cNvPr id="4" name="Slide Number Placeholder 3">
            <a:extLst>
              <a:ext uri="{FF2B5EF4-FFF2-40B4-BE49-F238E27FC236}">
                <a16:creationId xmlns:a16="http://schemas.microsoft.com/office/drawing/2014/main" id="{EA3ED350-4272-4C60-A0DF-43DEFA53DC17}"/>
              </a:ext>
            </a:extLst>
          </p:cNvPr>
          <p:cNvSpPr>
            <a:spLocks noGrp="1"/>
          </p:cNvSpPr>
          <p:nvPr>
            <p:ph type="sldNum" sz="quarter" idx="12"/>
          </p:nvPr>
        </p:nvSpPr>
        <p:spPr/>
        <p:txBody>
          <a:bodyPr/>
          <a:lstStyle/>
          <a:p>
            <a:pPr>
              <a:defRPr/>
            </a:pPr>
            <a:fld id="{9086D0A9-3AB6-416A-A380-3365D19C6A5C}" type="slidenum">
              <a:rPr lang="en-US" altLang="en-US" smtClean="0"/>
              <a:pPr>
                <a:defRPr/>
              </a:pPr>
              <a:t>11</a:t>
            </a:fld>
            <a:endParaRPr lang="en-US" altLang="en-US"/>
          </a:p>
        </p:txBody>
      </p:sp>
    </p:spTree>
    <p:extLst>
      <p:ext uri="{BB962C8B-B14F-4D97-AF65-F5344CB8AC3E}">
        <p14:creationId xmlns:p14="http://schemas.microsoft.com/office/powerpoint/2010/main" val="626185734"/>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7533C-1C72-4CD3-90B2-FBE8A948E0AF}"/>
              </a:ext>
            </a:extLst>
          </p:cNvPr>
          <p:cNvSpPr>
            <a:spLocks noGrp="1"/>
          </p:cNvSpPr>
          <p:nvPr>
            <p:ph type="title"/>
          </p:nvPr>
        </p:nvSpPr>
        <p:spPr>
          <a:xfrm>
            <a:off x="-76200" y="152462"/>
            <a:ext cx="9144000" cy="838200"/>
          </a:xfrm>
        </p:spPr>
        <p:txBody>
          <a:bodyPr/>
          <a:lstStyle/>
          <a:p>
            <a:r>
              <a:rPr lang="en-US" dirty="0"/>
              <a:t>Questions? </a:t>
            </a:r>
          </a:p>
        </p:txBody>
      </p:sp>
      <p:sp>
        <p:nvSpPr>
          <p:cNvPr id="3" name="Content Placeholder 2">
            <a:extLst>
              <a:ext uri="{FF2B5EF4-FFF2-40B4-BE49-F238E27FC236}">
                <a16:creationId xmlns:a16="http://schemas.microsoft.com/office/drawing/2014/main" id="{31F9CEAB-3276-4A34-BE77-F53F80545F5A}"/>
              </a:ext>
            </a:extLst>
          </p:cNvPr>
          <p:cNvSpPr>
            <a:spLocks noGrp="1"/>
          </p:cNvSpPr>
          <p:nvPr>
            <p:ph idx="1"/>
          </p:nvPr>
        </p:nvSpPr>
        <p:spPr>
          <a:xfrm>
            <a:off x="502444" y="1600200"/>
            <a:ext cx="6919119" cy="4729162"/>
          </a:xfrm>
        </p:spPr>
        <p:txBody>
          <a:bodyPr/>
          <a:lstStyle/>
          <a:p>
            <a:pPr marL="44450" indent="0">
              <a:buNone/>
            </a:pPr>
            <a:r>
              <a:rPr lang="en-US" dirty="0">
                <a:ea typeface="Segoe UI" panose="020B0502040204020203" pitchFamily="34" charset="0"/>
                <a:cs typeface="Segoe UI" panose="020B0502040204020203" pitchFamily="34" charset="0"/>
              </a:rPr>
              <a:t>Pam MacEwan</a:t>
            </a:r>
          </a:p>
          <a:p>
            <a:pPr marL="44450" indent="0">
              <a:buNone/>
            </a:pPr>
            <a:r>
              <a:rPr lang="en-US" dirty="0">
                <a:ea typeface="Segoe UI" panose="020B0502040204020203" pitchFamily="34" charset="0"/>
                <a:cs typeface="Segoe UI" panose="020B0502040204020203" pitchFamily="34" charset="0"/>
              </a:rPr>
              <a:t>CEO, Washington Health Benefit Exchange</a:t>
            </a:r>
            <a:r>
              <a:rPr lang="en-US" dirty="0">
                <a:latin typeface="Segoe UI" panose="020B0502040204020203" pitchFamily="34" charset="0"/>
                <a:ea typeface="Segoe UI" panose="020B0502040204020203" pitchFamily="34" charset="0"/>
                <a:cs typeface="Segoe UI" panose="020B0502040204020203" pitchFamily="34" charset="0"/>
              </a:rPr>
              <a:t>  </a:t>
            </a:r>
          </a:p>
          <a:p>
            <a:pPr marL="44450" indent="0">
              <a:buNone/>
            </a:pPr>
            <a:r>
              <a:rPr lang="pl-PL" dirty="0">
                <a:latin typeface="Segoe UI" panose="020B0502040204020203" pitchFamily="34" charset="0"/>
                <a:ea typeface="Segoe UI" panose="020B0502040204020203" pitchFamily="34" charset="0"/>
                <a:cs typeface="Segoe UI" panose="020B0502040204020203" pitchFamily="34" charset="0"/>
                <a:hlinkClick r:id="rId3"/>
              </a:rPr>
              <a:t>pam.macewan@wahbexchange.org</a:t>
            </a:r>
            <a:r>
              <a:rPr lang="en-US" dirty="0">
                <a:latin typeface="Segoe UI" panose="020B0502040204020203" pitchFamily="34" charset="0"/>
                <a:ea typeface="Segoe UI" panose="020B0502040204020203" pitchFamily="34" charset="0"/>
                <a:cs typeface="Segoe UI" panose="020B0502040204020203" pitchFamily="34" charset="0"/>
              </a:rPr>
              <a:t> </a:t>
            </a:r>
          </a:p>
          <a:p>
            <a:pPr marL="44450" indent="0">
              <a:buNone/>
            </a:pPr>
            <a:endParaRPr lang="en-US" dirty="0">
              <a:latin typeface="Segoe UI" panose="020B0502040204020203" pitchFamily="34" charset="0"/>
              <a:ea typeface="Segoe UI" panose="020B0502040204020203" pitchFamily="34" charset="0"/>
              <a:cs typeface="Segoe UI" panose="020B0502040204020203" pitchFamily="34" charset="0"/>
            </a:endParaRPr>
          </a:p>
          <a:p>
            <a:pPr marL="44450" indent="0">
              <a:buNone/>
            </a:pPr>
            <a:endParaRPr lang="en-US" dirty="0">
              <a:latin typeface="Segoe UI" panose="020B0502040204020203" pitchFamily="34" charset="0"/>
              <a:ea typeface="Segoe UI" panose="020B0502040204020203" pitchFamily="34" charset="0"/>
              <a:cs typeface="Segoe UI" panose="020B0502040204020203" pitchFamily="34" charset="0"/>
            </a:endParaRPr>
          </a:p>
          <a:p>
            <a:pPr marL="44450" indent="0">
              <a:buNone/>
            </a:pPr>
            <a:r>
              <a:rPr lang="en-CA" dirty="0">
                <a:hlinkClick r:id="rId4"/>
              </a:rPr>
              <a:t>http://wahbexchange.org</a:t>
            </a:r>
            <a:r>
              <a:rPr lang="en-CA" dirty="0"/>
              <a:t> </a:t>
            </a:r>
            <a:endParaRPr lang="en-US" dirty="0">
              <a:latin typeface="Segoe UI" panose="020B0502040204020203" pitchFamily="34" charset="0"/>
              <a:ea typeface="Segoe UI" panose="020B0502040204020203" pitchFamily="34" charset="0"/>
              <a:cs typeface="Segoe UI" panose="020B0502040204020203" pitchFamily="34" charset="0"/>
            </a:endParaRPr>
          </a:p>
          <a:p>
            <a:endParaRPr lang="en-US" dirty="0"/>
          </a:p>
        </p:txBody>
      </p:sp>
      <p:sp>
        <p:nvSpPr>
          <p:cNvPr id="4" name="Slide Number Placeholder 3">
            <a:extLst>
              <a:ext uri="{FF2B5EF4-FFF2-40B4-BE49-F238E27FC236}">
                <a16:creationId xmlns:a16="http://schemas.microsoft.com/office/drawing/2014/main" id="{139B30DB-484D-47D2-8DC2-6EBFB87529A0}"/>
              </a:ext>
            </a:extLst>
          </p:cNvPr>
          <p:cNvSpPr>
            <a:spLocks noGrp="1"/>
          </p:cNvSpPr>
          <p:nvPr>
            <p:ph type="sldNum" sz="quarter" idx="12"/>
          </p:nvPr>
        </p:nvSpPr>
        <p:spPr/>
        <p:txBody>
          <a:bodyPr/>
          <a:lstStyle/>
          <a:p>
            <a:pPr>
              <a:defRPr/>
            </a:pPr>
            <a:fld id="{9086D0A9-3AB6-416A-A380-3365D19C6A5C}" type="slidenum">
              <a:rPr lang="en-US" altLang="en-US" smtClean="0"/>
              <a:pPr>
                <a:defRPr/>
              </a:pPr>
              <a:t>12</a:t>
            </a:fld>
            <a:endParaRPr lang="en-US" altLang="en-US"/>
          </a:p>
        </p:txBody>
      </p:sp>
      <p:pic>
        <p:nvPicPr>
          <p:cNvPr id="5" name="Picture 4">
            <a:extLst>
              <a:ext uri="{FF2B5EF4-FFF2-40B4-BE49-F238E27FC236}">
                <a16:creationId xmlns:a16="http://schemas.microsoft.com/office/drawing/2014/main" id="{881B3F00-E654-44EC-A65E-0FAAA89D46B2}"/>
              </a:ext>
            </a:extLst>
          </p:cNvPr>
          <p:cNvPicPr>
            <a:picLocks noChangeAspect="1"/>
          </p:cNvPicPr>
          <p:nvPr/>
        </p:nvPicPr>
        <p:blipFill>
          <a:blip r:embed="rId5"/>
          <a:stretch>
            <a:fillRect/>
          </a:stretch>
        </p:blipFill>
        <p:spPr>
          <a:xfrm>
            <a:off x="5715000" y="3034840"/>
            <a:ext cx="3155757" cy="3179133"/>
          </a:xfrm>
          <a:prstGeom prst="rect">
            <a:avLst/>
          </a:prstGeom>
        </p:spPr>
      </p:pic>
      <p:pic>
        <p:nvPicPr>
          <p:cNvPr id="25" name="Picture 24">
            <a:extLst>
              <a:ext uri="{FF2B5EF4-FFF2-40B4-BE49-F238E27FC236}">
                <a16:creationId xmlns:a16="http://schemas.microsoft.com/office/drawing/2014/main" id="{2F44D8A3-538E-493D-92C4-760155D114F1}"/>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08975" y="4953000"/>
            <a:ext cx="1670050" cy="450850"/>
          </a:xfrm>
          <a:prstGeom prst="rect">
            <a:avLst/>
          </a:prstGeom>
          <a:noFill/>
          <a:ln>
            <a:noFill/>
          </a:ln>
        </p:spPr>
      </p:pic>
      <p:pic>
        <p:nvPicPr>
          <p:cNvPr id="26" name="Picture 25">
            <a:extLst>
              <a:ext uri="{FF2B5EF4-FFF2-40B4-BE49-F238E27FC236}">
                <a16:creationId xmlns:a16="http://schemas.microsoft.com/office/drawing/2014/main" id="{5A7B0B77-D763-4B8F-9931-B687F45C8A00}"/>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2590800" y="4953000"/>
            <a:ext cx="1517650" cy="450850"/>
          </a:xfrm>
          <a:prstGeom prst="rect">
            <a:avLst/>
          </a:prstGeom>
          <a:noFill/>
          <a:ln>
            <a:noFill/>
          </a:ln>
        </p:spPr>
      </p:pic>
    </p:spTree>
    <p:extLst>
      <p:ext uri="{BB962C8B-B14F-4D97-AF65-F5344CB8AC3E}">
        <p14:creationId xmlns:p14="http://schemas.microsoft.com/office/powerpoint/2010/main" val="75017802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3DF28-7002-4F12-8D24-895D80FC13DC}"/>
              </a:ext>
            </a:extLst>
          </p:cNvPr>
          <p:cNvSpPr>
            <a:spLocks noGrp="1"/>
          </p:cNvSpPr>
          <p:nvPr>
            <p:ph type="ctrTitle"/>
          </p:nvPr>
        </p:nvSpPr>
        <p:spPr/>
        <p:txBody>
          <a:bodyPr/>
          <a:lstStyle/>
          <a:p>
            <a:r>
              <a:rPr lang="en-US" dirty="0"/>
              <a:t>Appendix </a:t>
            </a:r>
          </a:p>
        </p:txBody>
      </p:sp>
    </p:spTree>
    <p:extLst>
      <p:ext uri="{BB962C8B-B14F-4D97-AF65-F5344CB8AC3E}">
        <p14:creationId xmlns:p14="http://schemas.microsoft.com/office/powerpoint/2010/main" val="3067360395"/>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6413202-636E-4E15-8506-13BC04B43719}"/>
              </a:ext>
            </a:extLst>
          </p:cNvPr>
          <p:cNvSpPr>
            <a:spLocks noGrp="1"/>
          </p:cNvSpPr>
          <p:nvPr>
            <p:ph type="title"/>
          </p:nvPr>
        </p:nvSpPr>
        <p:spPr>
          <a:xfrm>
            <a:off x="3175" y="0"/>
            <a:ext cx="9144000" cy="838200"/>
          </a:xfrm>
        </p:spPr>
        <p:txBody>
          <a:bodyPr/>
          <a:lstStyle/>
          <a:p>
            <a:pPr eaLnBrk="1" hangingPunct="1"/>
            <a:r>
              <a:rPr lang="en-US" altLang="en-US" dirty="0"/>
              <a:t>2020 Legislative Priorities</a:t>
            </a:r>
          </a:p>
        </p:txBody>
      </p:sp>
      <p:sp>
        <p:nvSpPr>
          <p:cNvPr id="26627" name="Content Placeholder 2">
            <a:extLst>
              <a:ext uri="{FF2B5EF4-FFF2-40B4-BE49-F238E27FC236}">
                <a16:creationId xmlns:a16="http://schemas.microsoft.com/office/drawing/2014/main" id="{99619E32-8C5B-44CB-B07F-56F84E9BCBAC}"/>
              </a:ext>
            </a:extLst>
          </p:cNvPr>
          <p:cNvSpPr>
            <a:spLocks noGrp="1"/>
          </p:cNvSpPr>
          <p:nvPr>
            <p:ph idx="1"/>
          </p:nvPr>
        </p:nvSpPr>
        <p:spPr>
          <a:xfrm>
            <a:off x="533400" y="1066800"/>
            <a:ext cx="7924800" cy="5105400"/>
          </a:xfrm>
        </p:spPr>
        <p:txBody>
          <a:bodyPr/>
          <a:lstStyle/>
          <a:p>
            <a:pPr marL="44450" indent="0">
              <a:buNone/>
            </a:pPr>
            <a:r>
              <a:rPr lang="en-US" altLang="en-US" sz="2000" b="1" dirty="0"/>
              <a:t>Supplemental Budget</a:t>
            </a:r>
          </a:p>
          <a:p>
            <a:r>
              <a:rPr lang="en-US" altLang="en-US" sz="2000" dirty="0"/>
              <a:t>The Exchange has submitted its annual Cost Allocation Update, a maintenance level, net-zero adjustment to reflect the updated federal Advanced Planning Document. No new General Fund – State dollars are being requested </a:t>
            </a:r>
          </a:p>
          <a:p>
            <a:pPr marL="44450" indent="0">
              <a:buNone/>
            </a:pPr>
            <a:r>
              <a:rPr lang="en-US" altLang="en-US" sz="2000" b="1" dirty="0"/>
              <a:t>Delivering on 2019 Legislative Priorities</a:t>
            </a:r>
          </a:p>
          <a:p>
            <a:pPr eaLnBrk="1" hangingPunct="1"/>
            <a:r>
              <a:rPr lang="en-US" altLang="en-US" sz="2000" dirty="0"/>
              <a:t>The Exchange’s emphasis in 2020 is on delivering on commitments from last session, including COFA Dental and Cascade Care (SB 5526)</a:t>
            </a:r>
          </a:p>
          <a:p>
            <a:pPr marL="44450" indent="0">
              <a:buNone/>
            </a:pPr>
            <a:r>
              <a:rPr lang="en-US" sz="2000" b="1" dirty="0"/>
              <a:t>Leveraging </a:t>
            </a:r>
            <a:r>
              <a:rPr lang="en-US" sz="2000" b="1" i="1" dirty="0"/>
              <a:t>Washington Healthplanfinder </a:t>
            </a:r>
            <a:r>
              <a:rPr lang="en-US" sz="2000" b="1" dirty="0"/>
              <a:t>Platform </a:t>
            </a:r>
          </a:p>
          <a:p>
            <a:r>
              <a:rPr lang="en-US" sz="2000" dirty="0"/>
              <a:t>The Exchange is actively engaged in the HHS IT Coalition (DCYF, DOH, DSHS, HBE, HCA), which is exploring longer-term, collaborative opportunities to improve the customer/client application and eligibility experience. </a:t>
            </a:r>
            <a:endParaRPr lang="en-US" altLang="en-US" sz="2000" dirty="0"/>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3066E7AA-3F3C-498A-A9C9-7DAD00199B9A}"/>
              </a:ext>
            </a:extLst>
          </p:cNvPr>
          <p:cNvSpPr>
            <a:spLocks noGrp="1"/>
          </p:cNvSpPr>
          <p:nvPr>
            <p:ph type="title"/>
          </p:nvPr>
        </p:nvSpPr>
        <p:spPr>
          <a:xfrm>
            <a:off x="171450" y="822325"/>
            <a:ext cx="8686800" cy="493713"/>
          </a:xfrm>
        </p:spPr>
        <p:txBody>
          <a:bodyPr/>
          <a:lstStyle/>
          <a:p>
            <a:pPr>
              <a:defRPr/>
            </a:pPr>
            <a:r>
              <a:rPr lang="en-US" altLang="en-US" dirty="0">
                <a:ea typeface="ＭＳ Ｐゴシック" panose="020B0600070205080204" pitchFamily="34" charset="-128"/>
                <a:cs typeface="+mj-cs"/>
              </a:rPr>
              <a:t>Standard Plan Development Process</a:t>
            </a:r>
            <a:br>
              <a:rPr lang="en-US" altLang="en-US" sz="3200" dirty="0">
                <a:latin typeface="+mn-lt"/>
                <a:ea typeface="ＭＳ Ｐゴシック" panose="020B0600070205080204" pitchFamily="34" charset="-128"/>
                <a:cs typeface="+mj-cs"/>
              </a:rPr>
            </a:br>
            <a:endParaRPr lang="en-US" altLang="en-US" sz="3200" i="1" dirty="0">
              <a:latin typeface="+mn-lt"/>
              <a:ea typeface="ＭＳ Ｐゴシック" panose="020B0600070205080204" pitchFamily="34" charset="-128"/>
              <a:cs typeface="+mj-cs"/>
            </a:endParaRPr>
          </a:p>
        </p:txBody>
      </p:sp>
      <p:sp>
        <p:nvSpPr>
          <p:cNvPr id="17411" name="Content Placeholder 2">
            <a:extLst>
              <a:ext uri="{FF2B5EF4-FFF2-40B4-BE49-F238E27FC236}">
                <a16:creationId xmlns:a16="http://schemas.microsoft.com/office/drawing/2014/main" id="{A1D453A9-1F8E-4F5C-991E-A13A9EB5E0DA}"/>
              </a:ext>
            </a:extLst>
          </p:cNvPr>
          <p:cNvSpPr>
            <a:spLocks noGrp="1"/>
          </p:cNvSpPr>
          <p:nvPr>
            <p:ph idx="1"/>
          </p:nvPr>
        </p:nvSpPr>
        <p:spPr>
          <a:xfrm>
            <a:off x="171450" y="1006475"/>
            <a:ext cx="8972550" cy="5029200"/>
          </a:xfrm>
        </p:spPr>
        <p:txBody>
          <a:bodyPr/>
          <a:lstStyle/>
          <a:p>
            <a:pPr>
              <a:defRPr/>
            </a:pPr>
            <a:r>
              <a:rPr lang="en-US" altLang="en-US" sz="2200" dirty="0"/>
              <a:t>Ongoing close collaboration between Exchange, HCA, and OIC </a:t>
            </a:r>
          </a:p>
          <a:p>
            <a:pPr>
              <a:defRPr/>
            </a:pPr>
            <a:r>
              <a:rPr lang="en-US" altLang="en-US" sz="2200" dirty="0"/>
              <a:t>Exchange convened a workgroup including carriers, consumer advocates, providers, and business and labor representatives to inform plan design process</a:t>
            </a:r>
          </a:p>
          <a:p>
            <a:pPr>
              <a:defRPr/>
            </a:pPr>
            <a:r>
              <a:rPr lang="en-US" altLang="en-US" sz="2200" dirty="0"/>
              <a:t>Exchange consulted with carriers to solicit technical feedback </a:t>
            </a:r>
          </a:p>
          <a:p>
            <a:pPr>
              <a:defRPr/>
            </a:pPr>
            <a:r>
              <a:rPr lang="en-US" altLang="en-US" sz="2200" dirty="0"/>
              <a:t>Exchange contracted with </a:t>
            </a:r>
            <a:r>
              <a:rPr lang="en-US" altLang="en-US" sz="2200" dirty="0" err="1"/>
              <a:t>Wakely</a:t>
            </a:r>
            <a:r>
              <a:rPr lang="en-US" altLang="en-US" sz="2200" dirty="0"/>
              <a:t> Consulting to conduct actuarial analysis of plan designs </a:t>
            </a:r>
          </a:p>
          <a:p>
            <a:pPr>
              <a:defRPr/>
            </a:pPr>
            <a:r>
              <a:rPr lang="en-US" altLang="en-US" sz="2200" dirty="0"/>
              <a:t>Public comment period on standard plans was held from Oct. 18 – Nov. 18</a:t>
            </a:r>
          </a:p>
          <a:p>
            <a:pPr>
              <a:defRPr/>
            </a:pPr>
            <a:r>
              <a:rPr lang="en-US" altLang="en-US" sz="2200" dirty="0"/>
              <a:t>Standard plan designs unanimously approved by Exchange Board on Dec. 5</a:t>
            </a:r>
          </a:p>
          <a:p>
            <a:pPr>
              <a:defRPr/>
            </a:pPr>
            <a:r>
              <a:rPr lang="en-US" altLang="en-US" sz="2200" dirty="0"/>
              <a:t>Open and transparent process – all materials available at: </a:t>
            </a:r>
            <a:r>
              <a:rPr lang="en-US" sz="2200" dirty="0">
                <a:hlinkClick r:id="rId3"/>
              </a:rPr>
              <a:t>https://www.wahbexchange.org/about-the-exchange/cascade-care-2021-implementation/</a:t>
            </a:r>
            <a:endParaRPr lang="en-US" altLang="en-US" sz="2200" dirty="0"/>
          </a:p>
          <a:p>
            <a:endParaRPr lang="en-US" altLang="en-US" dirty="0"/>
          </a:p>
          <a:p>
            <a:endParaRPr lang="en-US" altLang="en-US" dirty="0"/>
          </a:p>
          <a:p>
            <a:pPr>
              <a:defRPr/>
            </a:pPr>
            <a:endParaRPr lang="en-US" altLang="en-US" b="1" dirty="0"/>
          </a:p>
          <a:p>
            <a:pPr>
              <a:buFont typeface="Arial" panose="020B0604020202020204" pitchFamily="34" charset="0"/>
              <a:buNone/>
              <a:defRPr/>
            </a:pPr>
            <a:endParaRPr lang="en-US" altLang="en-US" dirty="0"/>
          </a:p>
        </p:txBody>
      </p:sp>
      <p:sp>
        <p:nvSpPr>
          <p:cNvPr id="17412" name="Slide Number Placeholder 3">
            <a:extLst>
              <a:ext uri="{FF2B5EF4-FFF2-40B4-BE49-F238E27FC236}">
                <a16:creationId xmlns:a16="http://schemas.microsoft.com/office/drawing/2014/main" id="{EE17874C-89C5-4E2E-920A-367EF8341D4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1DD6B82-1B33-4FE4-A506-A1B5FC2EBCE0}" type="slidenum">
              <a:rPr lang="en-US" altLang="en-US" smtClean="0">
                <a:solidFill>
                  <a:schemeClr val="bg1"/>
                </a:solidFill>
              </a:rPr>
              <a:pPr/>
              <a:t>15</a:t>
            </a:fld>
            <a:endParaRPr lang="en-US" altLang="en-US">
              <a:solidFill>
                <a:schemeClr val="bg1"/>
              </a:solidFill>
            </a:endParaRPr>
          </a:p>
        </p:txBody>
      </p:sp>
    </p:spTree>
    <p:extLst>
      <p:ext uri="{BB962C8B-B14F-4D97-AF65-F5344CB8AC3E}">
        <p14:creationId xmlns:p14="http://schemas.microsoft.com/office/powerpoint/2010/main" val="3649154287"/>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a:extLst>
              <a:ext uri="{FF2B5EF4-FFF2-40B4-BE49-F238E27FC236}">
                <a16:creationId xmlns:a16="http://schemas.microsoft.com/office/drawing/2014/main" id="{E3A85D39-60E5-4D1A-BA58-F1022D7EA592}"/>
              </a:ext>
            </a:extLst>
          </p:cNvPr>
          <p:cNvSpPr>
            <a:spLocks noGrp="1"/>
          </p:cNvSpPr>
          <p:nvPr>
            <p:ph type="title"/>
          </p:nvPr>
        </p:nvSpPr>
        <p:spPr>
          <a:xfrm>
            <a:off x="0" y="28575"/>
            <a:ext cx="9144000" cy="885825"/>
          </a:xfrm>
        </p:spPr>
        <p:txBody>
          <a:bodyPr/>
          <a:lstStyle/>
          <a:p>
            <a:r>
              <a:rPr lang="en-US" altLang="en-US" dirty="0"/>
              <a:t>Individual Market Covers 4% of Washingtonians </a:t>
            </a:r>
          </a:p>
        </p:txBody>
      </p:sp>
      <p:sp>
        <p:nvSpPr>
          <p:cNvPr id="94210" name="Slide Number Placeholder 3">
            <a:extLst>
              <a:ext uri="{FF2B5EF4-FFF2-40B4-BE49-F238E27FC236}">
                <a16:creationId xmlns:a16="http://schemas.microsoft.com/office/drawing/2014/main" id="{8DC990AB-58EE-41E8-A99F-E194EADE20F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FFF61F71-78C4-46EA-BB47-DAEC0C318FFE}" type="slidenum">
              <a:rPr lang="en-US" altLang="en-US" sz="800">
                <a:solidFill>
                  <a:schemeClr val="bg1"/>
                </a:solidFill>
              </a:rPr>
              <a:pPr/>
              <a:t>16</a:t>
            </a:fld>
            <a:endParaRPr lang="en-US" altLang="en-US" sz="800">
              <a:solidFill>
                <a:schemeClr val="bg1"/>
              </a:solidFill>
            </a:endParaRPr>
          </a:p>
        </p:txBody>
      </p:sp>
      <p:sp>
        <p:nvSpPr>
          <p:cNvPr id="94212" name="TextBox 2">
            <a:extLst>
              <a:ext uri="{FF2B5EF4-FFF2-40B4-BE49-F238E27FC236}">
                <a16:creationId xmlns:a16="http://schemas.microsoft.com/office/drawing/2014/main" id="{C4DDCDAD-7C8A-4820-8622-374817D5AB6C}"/>
              </a:ext>
            </a:extLst>
          </p:cNvPr>
          <p:cNvSpPr txBox="1">
            <a:spLocks noChangeArrowheads="1"/>
          </p:cNvSpPr>
          <p:nvPr/>
        </p:nvSpPr>
        <p:spPr bwMode="auto">
          <a:xfrm>
            <a:off x="2133600" y="1371600"/>
            <a:ext cx="48006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1800"/>
          </a:p>
        </p:txBody>
      </p:sp>
      <p:pic>
        <p:nvPicPr>
          <p:cNvPr id="3" name="Picture 2">
            <a:extLst>
              <a:ext uri="{FF2B5EF4-FFF2-40B4-BE49-F238E27FC236}">
                <a16:creationId xmlns:a16="http://schemas.microsoft.com/office/drawing/2014/main" id="{14FD5B6F-63B9-47E5-B81B-0E9708CCA323}"/>
              </a:ext>
            </a:extLst>
          </p:cNvPr>
          <p:cNvPicPr>
            <a:picLocks noChangeAspect="1"/>
          </p:cNvPicPr>
          <p:nvPr/>
        </p:nvPicPr>
        <p:blipFill>
          <a:blip r:embed="rId3"/>
          <a:stretch>
            <a:fillRect/>
          </a:stretch>
        </p:blipFill>
        <p:spPr>
          <a:xfrm>
            <a:off x="809420" y="838200"/>
            <a:ext cx="7525160" cy="5325357"/>
          </a:xfrm>
          <a:prstGeom prst="rect">
            <a:avLst/>
          </a:prstGeom>
        </p:spPr>
      </p:pic>
      <p:sp>
        <p:nvSpPr>
          <p:cNvPr id="7" name="TextBox 1">
            <a:extLst>
              <a:ext uri="{FF2B5EF4-FFF2-40B4-BE49-F238E27FC236}">
                <a16:creationId xmlns:a16="http://schemas.microsoft.com/office/drawing/2014/main" id="{395EF539-6F24-4F2D-BD95-720CED27EF8A}"/>
              </a:ext>
            </a:extLst>
          </p:cNvPr>
          <p:cNvSpPr txBox="1"/>
          <p:nvPr/>
        </p:nvSpPr>
        <p:spPr>
          <a:xfrm>
            <a:off x="769849" y="6188964"/>
            <a:ext cx="2708694"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solidFill>
                  <a:schemeClr val="bg1">
                    <a:lumMod val="65000"/>
                  </a:schemeClr>
                </a:solidFill>
              </a:rPr>
              <a:t>Office of Financial Management</a:t>
            </a:r>
          </a:p>
          <a:p>
            <a:r>
              <a:rPr lang="en-US" sz="1000" dirty="0">
                <a:solidFill>
                  <a:schemeClr val="bg1">
                    <a:lumMod val="65000"/>
                  </a:schemeClr>
                </a:solidFill>
              </a:rPr>
              <a:t>Forecasting &amp; Research Division</a:t>
            </a:r>
          </a:p>
        </p:txBody>
      </p:sp>
    </p:spTree>
    <p:extLst>
      <p:ext uri="{BB962C8B-B14F-4D97-AF65-F5344CB8AC3E}">
        <p14:creationId xmlns:p14="http://schemas.microsoft.com/office/powerpoint/2010/main" val="3528099027"/>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2242E-42CC-489B-B162-E6D74059DCA8}"/>
              </a:ext>
            </a:extLst>
          </p:cNvPr>
          <p:cNvSpPr>
            <a:spLocks noGrp="1"/>
          </p:cNvSpPr>
          <p:nvPr>
            <p:ph type="title"/>
          </p:nvPr>
        </p:nvSpPr>
        <p:spPr>
          <a:xfrm>
            <a:off x="0" y="0"/>
            <a:ext cx="9148763" cy="1295400"/>
          </a:xfrm>
        </p:spPr>
        <p:txBody>
          <a:bodyPr/>
          <a:lstStyle/>
          <a:p>
            <a:r>
              <a:rPr lang="en-US" dirty="0"/>
              <a:t>80% of Individual Market Obtains</a:t>
            </a:r>
            <a:br>
              <a:rPr lang="en-US" dirty="0"/>
            </a:br>
            <a:r>
              <a:rPr lang="en-US" dirty="0"/>
              <a:t>Coverage Through </a:t>
            </a:r>
            <a:r>
              <a:rPr lang="en-US" i="1" dirty="0"/>
              <a:t>Washington Healthplanfinder </a:t>
            </a:r>
            <a:endParaRPr lang="en-US" dirty="0"/>
          </a:p>
        </p:txBody>
      </p:sp>
      <p:sp>
        <p:nvSpPr>
          <p:cNvPr id="4" name="Slide Number Placeholder 3">
            <a:extLst>
              <a:ext uri="{FF2B5EF4-FFF2-40B4-BE49-F238E27FC236}">
                <a16:creationId xmlns:a16="http://schemas.microsoft.com/office/drawing/2014/main" id="{43DF95D0-4D22-4E0E-A068-DF698BB53A3E}"/>
              </a:ext>
            </a:extLst>
          </p:cNvPr>
          <p:cNvSpPr>
            <a:spLocks noGrp="1"/>
          </p:cNvSpPr>
          <p:nvPr>
            <p:ph type="sldNum" sz="quarter" idx="12"/>
          </p:nvPr>
        </p:nvSpPr>
        <p:spPr/>
        <p:txBody>
          <a:bodyPr/>
          <a:lstStyle/>
          <a:p>
            <a:pPr>
              <a:defRPr/>
            </a:pPr>
            <a:fld id="{9086D0A9-3AB6-416A-A380-3365D19C6A5C}" type="slidenum">
              <a:rPr lang="en-US" altLang="en-US" smtClean="0"/>
              <a:pPr>
                <a:defRPr/>
              </a:pPr>
              <a:t>17</a:t>
            </a:fld>
            <a:endParaRPr lang="en-US" altLang="en-US"/>
          </a:p>
        </p:txBody>
      </p:sp>
      <p:pic>
        <p:nvPicPr>
          <p:cNvPr id="7" name="slide7">
            <a:extLst>
              <a:ext uri="{FF2B5EF4-FFF2-40B4-BE49-F238E27FC236}">
                <a16:creationId xmlns:a16="http://schemas.microsoft.com/office/drawing/2014/main" id="{FFC5CF0F-6507-40DB-94A4-88C3D36260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060" y="1676400"/>
            <a:ext cx="8003880" cy="4325444"/>
          </a:xfrm>
          <a:prstGeom prst="rect">
            <a:avLst/>
          </a:prstGeom>
        </p:spPr>
      </p:pic>
      <p:sp>
        <p:nvSpPr>
          <p:cNvPr id="8" name="TextBox 2">
            <a:extLst>
              <a:ext uri="{FF2B5EF4-FFF2-40B4-BE49-F238E27FC236}">
                <a16:creationId xmlns:a16="http://schemas.microsoft.com/office/drawing/2014/main" id="{2848CB49-54C5-4EB1-BBE2-BCF08864ADC7}"/>
              </a:ext>
            </a:extLst>
          </p:cNvPr>
          <p:cNvSpPr txBox="1"/>
          <p:nvPr/>
        </p:nvSpPr>
        <p:spPr>
          <a:xfrm>
            <a:off x="1644613" y="6189393"/>
            <a:ext cx="5686044" cy="30008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t>Office of Insurance Commissioner: February WA Individual Market Enrollment </a:t>
            </a:r>
          </a:p>
        </p:txBody>
      </p:sp>
    </p:spTree>
    <p:extLst>
      <p:ext uri="{BB962C8B-B14F-4D97-AF65-F5344CB8AC3E}">
        <p14:creationId xmlns:p14="http://schemas.microsoft.com/office/powerpoint/2010/main" val="2017598221"/>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A3E5841-AD60-4A9C-BBD9-FE1727B58AD9}" type="slidenum">
              <a:rPr lang="en-US" altLang="en-US" smtClean="0">
                <a:solidFill>
                  <a:schemeClr val="bg1"/>
                </a:solidFill>
              </a:rPr>
              <a:pPr/>
              <a:t>18</a:t>
            </a:fld>
            <a:endParaRPr lang="en-US" altLang="en-US" dirty="0">
              <a:solidFill>
                <a:schemeClr val="bg1"/>
              </a:solidFill>
            </a:endParaRPr>
          </a:p>
        </p:txBody>
      </p:sp>
      <p:sp>
        <p:nvSpPr>
          <p:cNvPr id="20483" name="Content Placeholder 2"/>
          <p:cNvSpPr txBox="1">
            <a:spLocks/>
          </p:cNvSpPr>
          <p:nvPr/>
        </p:nvSpPr>
        <p:spPr bwMode="auto">
          <a:xfrm>
            <a:off x="76200" y="773185"/>
            <a:ext cx="9144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4450">
              <a:lnSpc>
                <a:spcPct val="90000"/>
              </a:lnSpc>
              <a:spcBef>
                <a:spcPts val="1800"/>
              </a:spcBef>
              <a:buClr>
                <a:schemeClr val="accent1"/>
              </a:buClr>
              <a:buSzPct val="100000"/>
              <a:buFont typeface="Arial" panose="020B0604020202020204" pitchFamily="34" charset="0"/>
              <a:buChar char="▪"/>
              <a:defRPr sz="2400">
                <a:solidFill>
                  <a:schemeClr val="tx1"/>
                </a:solidFill>
                <a:latin typeface="Calibri" panose="020F0502020204030204" pitchFamily="34" charset="0"/>
              </a:defRPr>
            </a:lvl1pPr>
            <a:lvl2pPr marL="593725" indent="-228600">
              <a:lnSpc>
                <a:spcPct val="90000"/>
              </a:lnSpc>
              <a:spcBef>
                <a:spcPts val="8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2pPr>
            <a:lvl3pPr indent="-228600">
              <a:lnSpc>
                <a:spcPct val="90000"/>
              </a:lnSpc>
              <a:spcBef>
                <a:spcPts val="800"/>
              </a:spcBef>
              <a:buClr>
                <a:schemeClr val="accent1"/>
              </a:buClr>
              <a:buSzPct val="100000"/>
              <a:buFont typeface="Arial" panose="020B0604020202020204" pitchFamily="34" charset="0"/>
              <a:buChar char="▪"/>
              <a:defRPr>
                <a:solidFill>
                  <a:schemeClr val="tx1"/>
                </a:solidFill>
                <a:latin typeface="Calibri" panose="020F0502020204030204" pitchFamily="34" charset="0"/>
              </a:defRPr>
            </a:lvl3pPr>
            <a:lvl4pPr marL="1187450" indent="-182563">
              <a:lnSpc>
                <a:spcPct val="90000"/>
              </a:lnSpc>
              <a:spcBef>
                <a:spcPts val="800"/>
              </a:spcBef>
              <a:buClr>
                <a:schemeClr val="accent1"/>
              </a:buClr>
              <a:buSzPct val="100000"/>
              <a:buFont typeface="Arial" panose="020B0604020202020204" pitchFamily="34" charset="0"/>
              <a:buChar char="▪"/>
              <a:defRPr sz="1600">
                <a:solidFill>
                  <a:schemeClr val="tx1"/>
                </a:solidFill>
                <a:latin typeface="Calibri" panose="020F0502020204030204" pitchFamily="34" charset="0"/>
              </a:defRPr>
            </a:lvl4pPr>
            <a:lvl5pPr marL="1462088" indent="-182563">
              <a:lnSpc>
                <a:spcPct val="90000"/>
              </a:lnSpc>
              <a:spcBef>
                <a:spcPts val="800"/>
              </a:spcBef>
              <a:buClr>
                <a:schemeClr val="accent1"/>
              </a:buClr>
              <a:buSzPct val="100000"/>
              <a:buFont typeface="Arial" panose="020B0604020202020204" pitchFamily="34" charset="0"/>
              <a:buChar char="▪"/>
              <a:defRPr sz="1600">
                <a:solidFill>
                  <a:schemeClr val="tx1"/>
                </a:solidFill>
                <a:latin typeface="Calibri" panose="020F0502020204030204" pitchFamily="34" charset="0"/>
              </a:defRPr>
            </a:lvl5pPr>
            <a:lvl6pPr marL="1919288" indent="-182563" eaLnBrk="0" fontAlgn="base" hangingPunct="0">
              <a:lnSpc>
                <a:spcPct val="90000"/>
              </a:lnSpc>
              <a:spcBef>
                <a:spcPts val="800"/>
              </a:spcBef>
              <a:spcAft>
                <a:spcPct val="0"/>
              </a:spcAft>
              <a:buClr>
                <a:schemeClr val="accent1"/>
              </a:buClr>
              <a:buSzPct val="100000"/>
              <a:buFont typeface="Arial" panose="020B0604020202020204" pitchFamily="34" charset="0"/>
              <a:buChar char="▪"/>
              <a:defRPr sz="1600">
                <a:solidFill>
                  <a:schemeClr val="tx1"/>
                </a:solidFill>
                <a:latin typeface="Calibri" panose="020F0502020204030204" pitchFamily="34" charset="0"/>
              </a:defRPr>
            </a:lvl6pPr>
            <a:lvl7pPr marL="2376488" indent="-182563" eaLnBrk="0" fontAlgn="base" hangingPunct="0">
              <a:lnSpc>
                <a:spcPct val="90000"/>
              </a:lnSpc>
              <a:spcBef>
                <a:spcPts val="800"/>
              </a:spcBef>
              <a:spcAft>
                <a:spcPct val="0"/>
              </a:spcAft>
              <a:buClr>
                <a:schemeClr val="accent1"/>
              </a:buClr>
              <a:buSzPct val="100000"/>
              <a:buFont typeface="Arial" panose="020B0604020202020204" pitchFamily="34" charset="0"/>
              <a:buChar char="▪"/>
              <a:defRPr sz="1600">
                <a:solidFill>
                  <a:schemeClr val="tx1"/>
                </a:solidFill>
                <a:latin typeface="Calibri" panose="020F0502020204030204" pitchFamily="34" charset="0"/>
              </a:defRPr>
            </a:lvl7pPr>
            <a:lvl8pPr marL="2833688" indent="-182563" eaLnBrk="0" fontAlgn="base" hangingPunct="0">
              <a:lnSpc>
                <a:spcPct val="90000"/>
              </a:lnSpc>
              <a:spcBef>
                <a:spcPts val="800"/>
              </a:spcBef>
              <a:spcAft>
                <a:spcPct val="0"/>
              </a:spcAft>
              <a:buClr>
                <a:schemeClr val="accent1"/>
              </a:buClr>
              <a:buSzPct val="100000"/>
              <a:buFont typeface="Arial" panose="020B0604020202020204" pitchFamily="34" charset="0"/>
              <a:buChar char="▪"/>
              <a:defRPr sz="1600">
                <a:solidFill>
                  <a:schemeClr val="tx1"/>
                </a:solidFill>
                <a:latin typeface="Calibri" panose="020F0502020204030204" pitchFamily="34" charset="0"/>
              </a:defRPr>
            </a:lvl8pPr>
            <a:lvl9pPr marL="3290888" indent="-182563" eaLnBrk="0" fontAlgn="base" hangingPunct="0">
              <a:lnSpc>
                <a:spcPct val="90000"/>
              </a:lnSpc>
              <a:spcBef>
                <a:spcPts val="800"/>
              </a:spcBef>
              <a:spcAft>
                <a:spcPct val="0"/>
              </a:spcAft>
              <a:buClr>
                <a:schemeClr val="accent1"/>
              </a:buClr>
              <a:buSzPct val="100000"/>
              <a:buFont typeface="Arial" panose="020B0604020202020204" pitchFamily="34" charset="0"/>
              <a:buChar char="▪"/>
              <a:defRPr sz="16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dirty="0">
                <a:solidFill>
                  <a:schemeClr val="accent1"/>
                </a:solidFill>
              </a:rPr>
              <a:t>9 QHP Issuers | 66 QHPs</a:t>
            </a:r>
          </a:p>
        </p:txBody>
      </p:sp>
      <p:sp>
        <p:nvSpPr>
          <p:cNvPr id="20484" name="Title 1"/>
          <p:cNvSpPr txBox="1">
            <a:spLocks/>
          </p:cNvSpPr>
          <p:nvPr/>
        </p:nvSpPr>
        <p:spPr bwMode="auto">
          <a:xfrm>
            <a:off x="0" y="55443"/>
            <a:ext cx="9144000" cy="92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800"/>
              </a:spcBef>
              <a:buClr>
                <a:schemeClr val="accent1"/>
              </a:buClr>
              <a:buSzPct val="100000"/>
              <a:buFont typeface="Arial" panose="020B0604020202020204" pitchFamily="34" charset="0"/>
              <a:buChar char="▪"/>
              <a:defRPr sz="2400">
                <a:solidFill>
                  <a:schemeClr val="tx1"/>
                </a:solidFill>
                <a:latin typeface="Calibri" panose="020F0502020204030204" pitchFamily="34" charset="0"/>
              </a:defRPr>
            </a:lvl1pPr>
            <a:lvl2pPr marL="593725" indent="-228600">
              <a:lnSpc>
                <a:spcPct val="90000"/>
              </a:lnSpc>
              <a:spcBef>
                <a:spcPts val="8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2pPr>
            <a:lvl3pPr indent="-228600">
              <a:lnSpc>
                <a:spcPct val="90000"/>
              </a:lnSpc>
              <a:spcBef>
                <a:spcPts val="800"/>
              </a:spcBef>
              <a:buClr>
                <a:schemeClr val="accent1"/>
              </a:buClr>
              <a:buSzPct val="100000"/>
              <a:buFont typeface="Arial" panose="020B0604020202020204" pitchFamily="34" charset="0"/>
              <a:buChar char="▪"/>
              <a:defRPr>
                <a:solidFill>
                  <a:schemeClr val="tx1"/>
                </a:solidFill>
                <a:latin typeface="Calibri" panose="020F0502020204030204" pitchFamily="34" charset="0"/>
              </a:defRPr>
            </a:lvl3pPr>
            <a:lvl4pPr marL="1187450" indent="-182563">
              <a:lnSpc>
                <a:spcPct val="90000"/>
              </a:lnSpc>
              <a:spcBef>
                <a:spcPts val="800"/>
              </a:spcBef>
              <a:buClr>
                <a:schemeClr val="accent1"/>
              </a:buClr>
              <a:buSzPct val="100000"/>
              <a:buFont typeface="Arial" panose="020B0604020202020204" pitchFamily="34" charset="0"/>
              <a:buChar char="▪"/>
              <a:defRPr sz="1600">
                <a:solidFill>
                  <a:schemeClr val="tx1"/>
                </a:solidFill>
                <a:latin typeface="Calibri" panose="020F0502020204030204" pitchFamily="34" charset="0"/>
              </a:defRPr>
            </a:lvl4pPr>
            <a:lvl5pPr marL="1462088" indent="-182563">
              <a:lnSpc>
                <a:spcPct val="90000"/>
              </a:lnSpc>
              <a:spcBef>
                <a:spcPts val="800"/>
              </a:spcBef>
              <a:buClr>
                <a:schemeClr val="accent1"/>
              </a:buClr>
              <a:buSzPct val="100000"/>
              <a:buFont typeface="Arial" panose="020B0604020202020204" pitchFamily="34" charset="0"/>
              <a:buChar char="▪"/>
              <a:defRPr sz="1600">
                <a:solidFill>
                  <a:schemeClr val="tx1"/>
                </a:solidFill>
                <a:latin typeface="Calibri" panose="020F0502020204030204" pitchFamily="34" charset="0"/>
              </a:defRPr>
            </a:lvl5pPr>
            <a:lvl6pPr marL="1919288" indent="-182563" eaLnBrk="0" fontAlgn="base" hangingPunct="0">
              <a:lnSpc>
                <a:spcPct val="90000"/>
              </a:lnSpc>
              <a:spcBef>
                <a:spcPts val="800"/>
              </a:spcBef>
              <a:spcAft>
                <a:spcPct val="0"/>
              </a:spcAft>
              <a:buClr>
                <a:schemeClr val="accent1"/>
              </a:buClr>
              <a:buSzPct val="100000"/>
              <a:buFont typeface="Arial" panose="020B0604020202020204" pitchFamily="34" charset="0"/>
              <a:buChar char="▪"/>
              <a:defRPr sz="1600">
                <a:solidFill>
                  <a:schemeClr val="tx1"/>
                </a:solidFill>
                <a:latin typeface="Calibri" panose="020F0502020204030204" pitchFamily="34" charset="0"/>
              </a:defRPr>
            </a:lvl6pPr>
            <a:lvl7pPr marL="2376488" indent="-182563" eaLnBrk="0" fontAlgn="base" hangingPunct="0">
              <a:lnSpc>
                <a:spcPct val="90000"/>
              </a:lnSpc>
              <a:spcBef>
                <a:spcPts val="800"/>
              </a:spcBef>
              <a:spcAft>
                <a:spcPct val="0"/>
              </a:spcAft>
              <a:buClr>
                <a:schemeClr val="accent1"/>
              </a:buClr>
              <a:buSzPct val="100000"/>
              <a:buFont typeface="Arial" panose="020B0604020202020204" pitchFamily="34" charset="0"/>
              <a:buChar char="▪"/>
              <a:defRPr sz="1600">
                <a:solidFill>
                  <a:schemeClr val="tx1"/>
                </a:solidFill>
                <a:latin typeface="Calibri" panose="020F0502020204030204" pitchFamily="34" charset="0"/>
              </a:defRPr>
            </a:lvl7pPr>
            <a:lvl8pPr marL="2833688" indent="-182563" eaLnBrk="0" fontAlgn="base" hangingPunct="0">
              <a:lnSpc>
                <a:spcPct val="90000"/>
              </a:lnSpc>
              <a:spcBef>
                <a:spcPts val="800"/>
              </a:spcBef>
              <a:spcAft>
                <a:spcPct val="0"/>
              </a:spcAft>
              <a:buClr>
                <a:schemeClr val="accent1"/>
              </a:buClr>
              <a:buSzPct val="100000"/>
              <a:buFont typeface="Arial" panose="020B0604020202020204" pitchFamily="34" charset="0"/>
              <a:buChar char="▪"/>
              <a:defRPr sz="1600">
                <a:solidFill>
                  <a:schemeClr val="tx1"/>
                </a:solidFill>
                <a:latin typeface="Calibri" panose="020F0502020204030204" pitchFamily="34" charset="0"/>
              </a:defRPr>
            </a:lvl8pPr>
            <a:lvl9pPr marL="3290888" indent="-182563" eaLnBrk="0" fontAlgn="base" hangingPunct="0">
              <a:lnSpc>
                <a:spcPct val="90000"/>
              </a:lnSpc>
              <a:spcBef>
                <a:spcPts val="800"/>
              </a:spcBef>
              <a:spcAft>
                <a:spcPct val="0"/>
              </a:spcAft>
              <a:buClr>
                <a:schemeClr val="accent1"/>
              </a:buClr>
              <a:buSzPct val="100000"/>
              <a:buFont typeface="Arial" panose="020B0604020202020204" pitchFamily="34" charset="0"/>
              <a:buChar char="▪"/>
              <a:defRPr sz="1600">
                <a:solidFill>
                  <a:schemeClr val="tx1"/>
                </a:solidFill>
                <a:latin typeface="Calibri" panose="020F0502020204030204" pitchFamily="34" charset="0"/>
              </a:defRPr>
            </a:lvl9pPr>
          </a:lstStyle>
          <a:p>
            <a:pPr algn="ctr" eaLnBrk="1" hangingPunct="1">
              <a:spcBef>
                <a:spcPct val="0"/>
              </a:spcBef>
              <a:buClrTx/>
              <a:buSzTx/>
              <a:buFontTx/>
              <a:buNone/>
            </a:pPr>
            <a:r>
              <a:rPr lang="en-US" altLang="en-US" sz="3600" b="1" dirty="0">
                <a:solidFill>
                  <a:schemeClr val="accent1"/>
                </a:solidFill>
                <a:latin typeface="+mj-lt"/>
                <a:ea typeface="+mj-ea"/>
                <a:cs typeface="+mj-cs"/>
              </a:rPr>
              <a:t>2020 Exchange QHPs - Metal Level Overview</a:t>
            </a:r>
          </a:p>
        </p:txBody>
      </p:sp>
      <p:graphicFrame>
        <p:nvGraphicFramePr>
          <p:cNvPr id="10" name="Diagram 9"/>
          <p:cNvGraphicFramePr/>
          <p:nvPr/>
        </p:nvGraphicFramePr>
        <p:xfrm>
          <a:off x="565785" y="1524000"/>
          <a:ext cx="8012430" cy="4638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2388344"/>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D7BAB76-8B57-4B62-B535-A268FA3A32B1}"/>
              </a:ext>
            </a:extLst>
          </p:cNvPr>
          <p:cNvGraphicFramePr>
            <a:graphicFrameLocks noGrp="1"/>
          </p:cNvGraphicFramePr>
          <p:nvPr>
            <p:ph idx="1"/>
          </p:nvPr>
        </p:nvGraphicFramePr>
        <p:xfrm>
          <a:off x="990600" y="1124536"/>
          <a:ext cx="7295105" cy="4608927"/>
        </p:xfrm>
        <a:graphic>
          <a:graphicData uri="http://schemas.openxmlformats.org/drawingml/2006/table">
            <a:tbl>
              <a:tblPr firstRow="1" firstCol="1" bandRow="1">
                <a:tableStyleId>{5C22544A-7EE6-4342-B048-85BDC9FD1C3A}</a:tableStyleId>
              </a:tblPr>
              <a:tblGrid>
                <a:gridCol w="2431701">
                  <a:extLst>
                    <a:ext uri="{9D8B030D-6E8A-4147-A177-3AD203B41FA5}">
                      <a16:colId xmlns:a16="http://schemas.microsoft.com/office/drawing/2014/main" val="1006133184"/>
                    </a:ext>
                  </a:extLst>
                </a:gridCol>
                <a:gridCol w="159611">
                  <a:extLst>
                    <a:ext uri="{9D8B030D-6E8A-4147-A177-3AD203B41FA5}">
                      <a16:colId xmlns:a16="http://schemas.microsoft.com/office/drawing/2014/main" val="3266717810"/>
                    </a:ext>
                  </a:extLst>
                </a:gridCol>
                <a:gridCol w="2196981">
                  <a:extLst>
                    <a:ext uri="{9D8B030D-6E8A-4147-A177-3AD203B41FA5}">
                      <a16:colId xmlns:a16="http://schemas.microsoft.com/office/drawing/2014/main" val="3573148518"/>
                    </a:ext>
                  </a:extLst>
                </a:gridCol>
                <a:gridCol w="75111">
                  <a:extLst>
                    <a:ext uri="{9D8B030D-6E8A-4147-A177-3AD203B41FA5}">
                      <a16:colId xmlns:a16="http://schemas.microsoft.com/office/drawing/2014/main" val="793050878"/>
                    </a:ext>
                  </a:extLst>
                </a:gridCol>
                <a:gridCol w="2431701">
                  <a:extLst>
                    <a:ext uri="{9D8B030D-6E8A-4147-A177-3AD203B41FA5}">
                      <a16:colId xmlns:a16="http://schemas.microsoft.com/office/drawing/2014/main" val="792973875"/>
                    </a:ext>
                  </a:extLst>
                </a:gridCol>
              </a:tblGrid>
              <a:tr h="527976">
                <a:tc>
                  <a:txBody>
                    <a:bodyPr/>
                    <a:lstStyle/>
                    <a:p>
                      <a:pPr algn="l" fontAlgn="b"/>
                      <a:endParaRPr lang="en-US" sz="1600" b="1" u="none" strike="noStrike" kern="1200" dirty="0">
                        <a:solidFill>
                          <a:schemeClr val="lt1"/>
                        </a:solidFill>
                        <a:effectLst/>
                        <a:latin typeface="+mn-lt"/>
                        <a:ea typeface="+mn-ea"/>
                        <a:cs typeface="+mn-cs"/>
                      </a:endParaRPr>
                    </a:p>
                  </a:txBody>
                  <a:tcPr marL="4763" marR="4763" marT="4763" marB="0" anchor="b">
                    <a:solidFill>
                      <a:schemeClr val="accent1"/>
                    </a:solidFill>
                  </a:tcPr>
                </a:tc>
                <a:tc grid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u="none" strike="noStrike" dirty="0">
                          <a:effectLst/>
                        </a:rPr>
                        <a:t>2019</a:t>
                      </a:r>
                      <a:endParaRPr lang="en-US" sz="1800" b="1" i="0" u="none" strike="noStrike" dirty="0">
                        <a:solidFill>
                          <a:srgbClr val="000000"/>
                        </a:solidFill>
                        <a:effectLst/>
                        <a:latin typeface="Times New Roman" panose="02020603050405020304" pitchFamily="18" charset="0"/>
                      </a:endParaRPr>
                    </a:p>
                    <a:p>
                      <a:pPr algn="ctr" fontAlgn="b"/>
                      <a:endParaRPr lang="en-US" sz="1800" b="1" u="none" strike="noStrike" kern="1200" dirty="0">
                        <a:solidFill>
                          <a:schemeClr val="lt1"/>
                        </a:solidFill>
                        <a:effectLst/>
                        <a:latin typeface="+mn-lt"/>
                        <a:ea typeface="+mn-ea"/>
                        <a:cs typeface="+mn-cs"/>
                      </a:endParaRPr>
                    </a:p>
                  </a:txBody>
                  <a:tcPr marL="4763" marR="4763" marT="4763" marB="0" anchor="ctr">
                    <a:solidFill>
                      <a:schemeClr val="accent1"/>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u="none" strike="noStrike" dirty="0">
                          <a:effectLst/>
                        </a:rPr>
                        <a:t>2020</a:t>
                      </a:r>
                      <a:endParaRPr lang="en-US" sz="1800" b="1" i="0" u="none" strike="noStrike" dirty="0">
                        <a:solidFill>
                          <a:srgbClr val="000000"/>
                        </a:solidFill>
                        <a:effectLst/>
                        <a:latin typeface="Times New Roman" panose="02020603050405020304" pitchFamily="18" charset="0"/>
                      </a:endParaRPr>
                    </a:p>
                    <a:p>
                      <a:pPr algn="ctr" fontAlgn="b"/>
                      <a:endParaRPr lang="en-US" sz="1800" b="1" u="none" strike="noStrike" kern="1200" dirty="0">
                        <a:solidFill>
                          <a:schemeClr val="lt1"/>
                        </a:solidFill>
                        <a:effectLst/>
                        <a:latin typeface="+mn-lt"/>
                        <a:ea typeface="+mn-ea"/>
                        <a:cs typeface="+mn-cs"/>
                      </a:endParaRPr>
                    </a:p>
                  </a:txBody>
                  <a:tcPr marL="4763" marR="4763" marT="4763" marB="0" anchor="ctr">
                    <a:solidFill>
                      <a:schemeClr val="accent1"/>
                    </a:solidFill>
                  </a:tcPr>
                </a:tc>
                <a:extLst>
                  <a:ext uri="{0D108BD9-81ED-4DB2-BD59-A6C34878D82A}">
                    <a16:rowId xmlns:a16="http://schemas.microsoft.com/office/drawing/2014/main" val="1481455732"/>
                  </a:ext>
                </a:extLst>
              </a:tr>
              <a:tr h="433376">
                <a:tc gridSpan="5">
                  <a:txBody>
                    <a:bodyPr/>
                    <a:lstStyle/>
                    <a:p>
                      <a:pPr algn="l" fontAlgn="b"/>
                      <a:r>
                        <a:rPr lang="en-US" sz="1800" b="1" u="none" strike="noStrike" dirty="0">
                          <a:solidFill>
                            <a:schemeClr val="tx2"/>
                          </a:solidFill>
                          <a:effectLst/>
                        </a:rPr>
                        <a:t>GOLD</a:t>
                      </a:r>
                      <a:endParaRPr lang="en-US" sz="1800" b="1" i="0" u="none" strike="noStrike" dirty="0">
                        <a:solidFill>
                          <a:schemeClr val="tx2"/>
                        </a:solidFill>
                        <a:effectLst/>
                        <a:latin typeface="Times New Roman" panose="02020603050405020304" pitchFamily="18" charset="0"/>
                      </a:endParaRPr>
                    </a:p>
                  </a:txBody>
                  <a:tcPr marL="4763" marR="4763" marT="4763" marB="0" anchor="b">
                    <a:solidFill>
                      <a:schemeClr val="accent2"/>
                    </a:solidFill>
                  </a:tcPr>
                </a:tc>
                <a:tc hMerge="1">
                  <a:txBody>
                    <a:bodyPr/>
                    <a:lstStyle/>
                    <a:p>
                      <a:endParaRPr lang="en-US"/>
                    </a:p>
                  </a:txBody>
                  <a:tcPr/>
                </a:tc>
                <a:tc hMerge="1">
                  <a:txBody>
                    <a:bodyPr/>
                    <a:lstStyle/>
                    <a:p>
                      <a:pPr algn="ctr" fontAlgn="b"/>
                      <a:endParaRPr lang="en-US" sz="1600" b="1" i="0" u="none" strike="noStrike" dirty="0">
                        <a:solidFill>
                          <a:srgbClr val="000000"/>
                        </a:solidFill>
                        <a:effectLst/>
                        <a:latin typeface="Times New Roman" panose="02020603050405020304" pitchFamily="18" charset="0"/>
                      </a:endParaRPr>
                    </a:p>
                  </a:txBody>
                  <a:tcPr marL="4763" marR="4763" marT="4763" marB="0" anchor="b"/>
                </a:tc>
                <a:tc hMerge="1">
                  <a:txBody>
                    <a:bodyPr/>
                    <a:lstStyle/>
                    <a:p>
                      <a:pPr algn="ctr" fontAlgn="b"/>
                      <a:endParaRPr lang="en-US" sz="1600" b="1" i="0" u="none" strike="noStrike" dirty="0">
                        <a:solidFill>
                          <a:srgbClr val="000000"/>
                        </a:solidFill>
                        <a:effectLst/>
                        <a:latin typeface="Times New Roman" panose="02020603050405020304" pitchFamily="18" charset="0"/>
                      </a:endParaRPr>
                    </a:p>
                  </a:txBody>
                  <a:tcPr marL="4763" marR="4763" marT="4763" marB="0" anchor="b"/>
                </a:tc>
                <a:tc hMerge="1">
                  <a:txBody>
                    <a:bodyPr/>
                    <a:lstStyle/>
                    <a:p>
                      <a:endParaRPr lang="en-US"/>
                    </a:p>
                  </a:txBody>
                  <a:tcPr/>
                </a:tc>
                <a:extLst>
                  <a:ext uri="{0D108BD9-81ED-4DB2-BD59-A6C34878D82A}">
                    <a16:rowId xmlns:a16="http://schemas.microsoft.com/office/drawing/2014/main" val="3153576278"/>
                  </a:ext>
                </a:extLst>
              </a:tr>
              <a:tr h="474100">
                <a:tc gridSpan="2">
                  <a:txBody>
                    <a:bodyPr/>
                    <a:lstStyle/>
                    <a:p>
                      <a:pPr algn="ctr" fontAlgn="b"/>
                      <a:r>
                        <a:rPr lang="en-US" sz="1600" b="1" u="none" strike="noStrike" dirty="0">
                          <a:effectLst/>
                        </a:rPr>
                        <a:t>Deductible Range</a:t>
                      </a:r>
                      <a:endParaRPr lang="en-US" sz="1600" b="1" i="0" u="none" strike="noStrike" dirty="0">
                        <a:solidFill>
                          <a:srgbClr val="000000"/>
                        </a:solidFill>
                        <a:effectLst/>
                        <a:latin typeface="Times New Roman" panose="02020603050405020304" pitchFamily="18" charset="0"/>
                      </a:endParaRPr>
                    </a:p>
                  </a:txBody>
                  <a:tcPr marL="4763" marR="4763" marT="4763" marB="0" anchor="b"/>
                </a:tc>
                <a:tc hMerge="1">
                  <a:txBody>
                    <a:bodyPr/>
                    <a:lstStyle/>
                    <a:p>
                      <a:endParaRPr lang="en-US"/>
                    </a:p>
                  </a:txBody>
                  <a:tcPr/>
                </a:tc>
                <a:tc>
                  <a:txBody>
                    <a:bodyPr/>
                    <a:lstStyle/>
                    <a:p>
                      <a:pPr algn="ctr" fontAlgn="b"/>
                      <a:r>
                        <a:rPr lang="en-US" sz="1600" b="1" u="none" strike="noStrike" dirty="0">
                          <a:effectLst/>
                        </a:rPr>
                        <a:t>$0 - $2,925</a:t>
                      </a:r>
                      <a:endParaRPr lang="en-US" sz="1600" b="1" i="0" u="none" strike="noStrike" dirty="0">
                        <a:solidFill>
                          <a:srgbClr val="000000"/>
                        </a:solidFill>
                        <a:effectLst/>
                        <a:latin typeface="Times New Roman" panose="02020603050405020304" pitchFamily="18" charset="0"/>
                      </a:endParaRPr>
                    </a:p>
                  </a:txBody>
                  <a:tcPr marL="4763" marR="4763" marT="4763" marB="0" anchor="b"/>
                </a:tc>
                <a:tc gridSpan="2">
                  <a:txBody>
                    <a:bodyPr/>
                    <a:lstStyle/>
                    <a:p>
                      <a:pPr algn="ctr" fontAlgn="b"/>
                      <a:r>
                        <a:rPr lang="en-US" sz="1600" b="1" u="none" strike="noStrike" dirty="0">
                          <a:effectLst/>
                        </a:rPr>
                        <a:t>$0 - $2,925</a:t>
                      </a:r>
                      <a:endParaRPr lang="en-US" sz="1600" b="1" i="0" u="none" strike="noStrike" dirty="0">
                        <a:solidFill>
                          <a:srgbClr val="000000"/>
                        </a:solidFill>
                        <a:effectLst/>
                        <a:latin typeface="Times New Roman" panose="02020603050405020304" pitchFamily="18" charset="0"/>
                      </a:endParaRPr>
                    </a:p>
                  </a:txBody>
                  <a:tcPr marL="4763" marR="4763" marT="4763" marB="0" anchor="b"/>
                </a:tc>
                <a:tc hMerge="1">
                  <a:txBody>
                    <a:bodyPr/>
                    <a:lstStyle/>
                    <a:p>
                      <a:endParaRPr lang="en-US"/>
                    </a:p>
                  </a:txBody>
                  <a:tcPr/>
                </a:tc>
                <a:extLst>
                  <a:ext uri="{0D108BD9-81ED-4DB2-BD59-A6C34878D82A}">
                    <a16:rowId xmlns:a16="http://schemas.microsoft.com/office/drawing/2014/main" val="463185786"/>
                  </a:ext>
                </a:extLst>
              </a:tr>
              <a:tr h="474100">
                <a:tc gridSpan="2">
                  <a:txBody>
                    <a:bodyPr/>
                    <a:lstStyle/>
                    <a:p>
                      <a:pPr algn="ctr" fontAlgn="b"/>
                      <a:r>
                        <a:rPr lang="en-US" sz="1600" b="1" u="none" strike="noStrike" dirty="0">
                          <a:effectLst/>
                        </a:rPr>
                        <a:t>Median Deductible</a:t>
                      </a:r>
                      <a:endParaRPr lang="en-US" sz="1600" b="1" i="0" u="none" strike="noStrike" dirty="0">
                        <a:solidFill>
                          <a:srgbClr val="000000"/>
                        </a:solidFill>
                        <a:effectLst/>
                        <a:latin typeface="Times New Roman" panose="02020603050405020304" pitchFamily="18" charset="0"/>
                      </a:endParaRPr>
                    </a:p>
                  </a:txBody>
                  <a:tcPr marL="4763" marR="4763" marT="4763" marB="0" anchor="b"/>
                </a:tc>
                <a:tc hMerge="1">
                  <a:txBody>
                    <a:bodyPr/>
                    <a:lstStyle/>
                    <a:p>
                      <a:endParaRPr lang="en-US"/>
                    </a:p>
                  </a:txBody>
                  <a:tcPr/>
                </a:tc>
                <a:tc>
                  <a:txBody>
                    <a:bodyPr/>
                    <a:lstStyle/>
                    <a:p>
                      <a:pPr algn="ctr" fontAlgn="b"/>
                      <a:r>
                        <a:rPr lang="en-US" sz="1600" b="1" u="none" strike="noStrike" dirty="0">
                          <a:effectLst/>
                        </a:rPr>
                        <a:t>$1,175 </a:t>
                      </a:r>
                      <a:endParaRPr lang="en-US" sz="1600" b="1" i="0" u="none" strike="noStrike" dirty="0">
                        <a:solidFill>
                          <a:srgbClr val="000000"/>
                        </a:solidFill>
                        <a:effectLst/>
                        <a:latin typeface="Times New Roman" panose="02020603050405020304" pitchFamily="18" charset="0"/>
                      </a:endParaRPr>
                    </a:p>
                  </a:txBody>
                  <a:tcPr marL="4763" marR="4763" marT="4763" marB="0" anchor="b"/>
                </a:tc>
                <a:tc gridSpan="2">
                  <a:txBody>
                    <a:bodyPr/>
                    <a:lstStyle/>
                    <a:p>
                      <a:pPr algn="ctr" fontAlgn="b"/>
                      <a:r>
                        <a:rPr lang="en-US" sz="1600" b="1" u="none" strike="noStrike">
                          <a:effectLst/>
                        </a:rPr>
                        <a:t>$1,200 </a:t>
                      </a:r>
                      <a:endParaRPr lang="en-US" sz="1600" b="1" i="0" u="none" strike="noStrike">
                        <a:solidFill>
                          <a:srgbClr val="000000"/>
                        </a:solidFill>
                        <a:effectLst/>
                        <a:latin typeface="Times New Roman" panose="02020603050405020304" pitchFamily="18" charset="0"/>
                      </a:endParaRPr>
                    </a:p>
                  </a:txBody>
                  <a:tcPr marL="4763" marR="4763" marT="4763" marB="0" anchor="b"/>
                </a:tc>
                <a:tc hMerge="1">
                  <a:txBody>
                    <a:bodyPr/>
                    <a:lstStyle/>
                    <a:p>
                      <a:endParaRPr lang="en-US"/>
                    </a:p>
                  </a:txBody>
                  <a:tcPr/>
                </a:tc>
                <a:extLst>
                  <a:ext uri="{0D108BD9-81ED-4DB2-BD59-A6C34878D82A}">
                    <a16:rowId xmlns:a16="http://schemas.microsoft.com/office/drawing/2014/main" val="3276626479"/>
                  </a:ext>
                </a:extLst>
              </a:tr>
              <a:tr h="384732">
                <a:tc gridSpan="5">
                  <a:txBody>
                    <a:bodyPr/>
                    <a:lstStyle/>
                    <a:p>
                      <a:pPr algn="l" fontAlgn="b"/>
                      <a:r>
                        <a:rPr lang="en-US" sz="1800" b="1" u="none" strike="noStrike" dirty="0">
                          <a:effectLst/>
                        </a:rPr>
                        <a:t>SILVER</a:t>
                      </a:r>
                      <a:endParaRPr lang="en-US" sz="1800" b="1" i="0" u="none" strike="noStrike" dirty="0">
                        <a:solidFill>
                          <a:srgbClr val="000000"/>
                        </a:solidFill>
                        <a:effectLst/>
                        <a:latin typeface="Times New Roman" panose="02020603050405020304" pitchFamily="18" charset="0"/>
                      </a:endParaRPr>
                    </a:p>
                  </a:txBody>
                  <a:tcPr marL="4763" marR="4763" marT="4763" marB="0" anchor="b">
                    <a:solidFill>
                      <a:schemeClr val="bg2">
                        <a:lumMod val="75000"/>
                      </a:schemeClr>
                    </a:solidFill>
                  </a:tcPr>
                </a:tc>
                <a:tc hMerge="1">
                  <a:txBody>
                    <a:bodyPr/>
                    <a:lstStyle/>
                    <a:p>
                      <a:endParaRPr lang="en-US"/>
                    </a:p>
                  </a:txBody>
                  <a:tcPr/>
                </a:tc>
                <a:tc hMerge="1">
                  <a:txBody>
                    <a:bodyPr/>
                    <a:lstStyle/>
                    <a:p>
                      <a:pPr marL="0" algn="ctr" defTabSz="914400" rtl="0" eaLnBrk="1" fontAlgn="b" latinLnBrk="0" hangingPunct="1"/>
                      <a:endParaRPr lang="en-US" sz="1600" b="1" u="none" strike="noStrike" kern="1200" dirty="0">
                        <a:solidFill>
                          <a:schemeClr val="lt1"/>
                        </a:solidFill>
                        <a:effectLst/>
                        <a:latin typeface="+mn-lt"/>
                        <a:ea typeface="+mn-ea"/>
                        <a:cs typeface="+mn-cs"/>
                      </a:endParaRPr>
                    </a:p>
                  </a:txBody>
                  <a:tcPr marL="4763" marR="4763" marT="4763" marB="0" anchor="b">
                    <a:solidFill>
                      <a:schemeClr val="accent1"/>
                    </a:solidFill>
                  </a:tcPr>
                </a:tc>
                <a:tc hMerge="1">
                  <a:txBody>
                    <a:bodyPr/>
                    <a:lstStyle/>
                    <a:p>
                      <a:pPr marL="0" algn="ctr" defTabSz="914400" rtl="0" eaLnBrk="1" fontAlgn="b" latinLnBrk="0" hangingPunct="1"/>
                      <a:endParaRPr lang="en-US" sz="1600" b="1" u="none" strike="noStrike" kern="1200" dirty="0">
                        <a:solidFill>
                          <a:schemeClr val="lt1"/>
                        </a:solidFill>
                        <a:effectLst/>
                        <a:latin typeface="+mn-lt"/>
                        <a:ea typeface="+mn-ea"/>
                        <a:cs typeface="+mn-cs"/>
                      </a:endParaRPr>
                    </a:p>
                  </a:txBody>
                  <a:tcPr marL="4763" marR="4763" marT="4763" marB="0" anchor="b">
                    <a:solidFill>
                      <a:schemeClr val="accent1"/>
                    </a:solidFill>
                  </a:tcPr>
                </a:tc>
                <a:tc hMerge="1">
                  <a:txBody>
                    <a:bodyPr/>
                    <a:lstStyle/>
                    <a:p>
                      <a:endParaRPr lang="en-US"/>
                    </a:p>
                  </a:txBody>
                  <a:tcPr/>
                </a:tc>
                <a:extLst>
                  <a:ext uri="{0D108BD9-81ED-4DB2-BD59-A6C34878D82A}">
                    <a16:rowId xmlns:a16="http://schemas.microsoft.com/office/drawing/2014/main" val="3839969869"/>
                  </a:ext>
                </a:extLst>
              </a:tr>
              <a:tr h="474100">
                <a:tc gridSpan="2">
                  <a:txBody>
                    <a:bodyPr/>
                    <a:lstStyle/>
                    <a:p>
                      <a:pPr algn="ctr" fontAlgn="b"/>
                      <a:r>
                        <a:rPr lang="en-US" sz="1600" b="1" u="none" strike="noStrike">
                          <a:effectLst/>
                        </a:rPr>
                        <a:t>Deductible Range</a:t>
                      </a:r>
                      <a:endParaRPr lang="en-US" sz="1600" b="1" i="0" u="none" strike="noStrike">
                        <a:solidFill>
                          <a:srgbClr val="000000"/>
                        </a:solidFill>
                        <a:effectLst/>
                        <a:latin typeface="Times New Roman" panose="02020603050405020304" pitchFamily="18" charset="0"/>
                      </a:endParaRPr>
                    </a:p>
                  </a:txBody>
                  <a:tcPr marL="4763" marR="4763" marT="4763" marB="0" anchor="b"/>
                </a:tc>
                <a:tc hMerge="1">
                  <a:txBody>
                    <a:bodyPr/>
                    <a:lstStyle/>
                    <a:p>
                      <a:endParaRPr lang="en-US"/>
                    </a:p>
                  </a:txBody>
                  <a:tcPr/>
                </a:tc>
                <a:tc>
                  <a:txBody>
                    <a:bodyPr/>
                    <a:lstStyle/>
                    <a:p>
                      <a:pPr algn="ctr" fontAlgn="b"/>
                      <a:r>
                        <a:rPr lang="en-US" sz="1600" b="1" u="none" strike="noStrike" dirty="0">
                          <a:effectLst/>
                        </a:rPr>
                        <a:t> $2,000 - $7,150 </a:t>
                      </a:r>
                      <a:endParaRPr lang="en-US" sz="1600" b="1" i="0" u="none" strike="noStrike" dirty="0">
                        <a:solidFill>
                          <a:srgbClr val="000000"/>
                        </a:solidFill>
                        <a:effectLst/>
                        <a:latin typeface="Times New Roman" panose="02020603050405020304" pitchFamily="18" charset="0"/>
                      </a:endParaRPr>
                    </a:p>
                  </a:txBody>
                  <a:tcPr marL="4763" marR="4763" marT="4763" marB="0" anchor="b"/>
                </a:tc>
                <a:tc gridSpan="2">
                  <a:txBody>
                    <a:bodyPr/>
                    <a:lstStyle/>
                    <a:p>
                      <a:pPr algn="ctr" fontAlgn="b"/>
                      <a:r>
                        <a:rPr lang="en-US" sz="1600" b="1" u="none" strike="noStrike" dirty="0">
                          <a:effectLst/>
                        </a:rPr>
                        <a:t>$2,000 - $7,500</a:t>
                      </a:r>
                      <a:endParaRPr lang="en-US" sz="1600" b="1" i="0" u="none" strike="noStrike" dirty="0">
                        <a:solidFill>
                          <a:srgbClr val="000000"/>
                        </a:solidFill>
                        <a:effectLst/>
                        <a:latin typeface="Times New Roman" panose="02020603050405020304" pitchFamily="18" charset="0"/>
                      </a:endParaRPr>
                    </a:p>
                  </a:txBody>
                  <a:tcPr marL="4763" marR="4763" marT="4763" marB="0" anchor="b"/>
                </a:tc>
                <a:tc hMerge="1">
                  <a:txBody>
                    <a:bodyPr/>
                    <a:lstStyle/>
                    <a:p>
                      <a:endParaRPr lang="en-US"/>
                    </a:p>
                  </a:txBody>
                  <a:tcPr/>
                </a:tc>
                <a:extLst>
                  <a:ext uri="{0D108BD9-81ED-4DB2-BD59-A6C34878D82A}">
                    <a16:rowId xmlns:a16="http://schemas.microsoft.com/office/drawing/2014/main" val="1931485839"/>
                  </a:ext>
                </a:extLst>
              </a:tr>
              <a:tr h="474100">
                <a:tc gridSpan="2">
                  <a:txBody>
                    <a:bodyPr/>
                    <a:lstStyle/>
                    <a:p>
                      <a:pPr algn="ctr" fontAlgn="b"/>
                      <a:r>
                        <a:rPr lang="en-US" sz="1600" b="1" u="none" strike="noStrike">
                          <a:effectLst/>
                        </a:rPr>
                        <a:t>Median Deductible</a:t>
                      </a:r>
                      <a:endParaRPr lang="en-US" sz="1600" b="1" i="0" u="none" strike="noStrike">
                        <a:solidFill>
                          <a:srgbClr val="000000"/>
                        </a:solidFill>
                        <a:effectLst/>
                        <a:latin typeface="Times New Roman" panose="02020603050405020304" pitchFamily="18" charset="0"/>
                      </a:endParaRPr>
                    </a:p>
                  </a:txBody>
                  <a:tcPr marL="4763" marR="4763" marT="4763" marB="0" anchor="b"/>
                </a:tc>
                <a:tc hMerge="1">
                  <a:txBody>
                    <a:bodyPr/>
                    <a:lstStyle/>
                    <a:p>
                      <a:endParaRPr lang="en-US"/>
                    </a:p>
                  </a:txBody>
                  <a:tcPr/>
                </a:tc>
                <a:tc>
                  <a:txBody>
                    <a:bodyPr/>
                    <a:lstStyle/>
                    <a:p>
                      <a:pPr algn="ctr" fontAlgn="b"/>
                      <a:r>
                        <a:rPr lang="en-US" sz="1600" b="1" u="none" strike="noStrike" dirty="0">
                          <a:effectLst/>
                        </a:rPr>
                        <a:t>$4,500 </a:t>
                      </a:r>
                      <a:endParaRPr lang="en-US" sz="1600" b="1" i="0" u="none" strike="noStrike" dirty="0">
                        <a:solidFill>
                          <a:srgbClr val="000000"/>
                        </a:solidFill>
                        <a:effectLst/>
                        <a:latin typeface="Times New Roman" panose="02020603050405020304" pitchFamily="18" charset="0"/>
                      </a:endParaRPr>
                    </a:p>
                  </a:txBody>
                  <a:tcPr marL="4763" marR="4763" marT="4763" marB="0" anchor="b"/>
                </a:tc>
                <a:tc gridSpan="2">
                  <a:txBody>
                    <a:bodyPr/>
                    <a:lstStyle/>
                    <a:p>
                      <a:pPr algn="ctr" fontAlgn="b"/>
                      <a:r>
                        <a:rPr lang="en-US" sz="1600" b="1" u="none" strike="noStrike" dirty="0">
                          <a:effectLst/>
                        </a:rPr>
                        <a:t>$4,750</a:t>
                      </a:r>
                      <a:endParaRPr lang="en-US" sz="1600" b="1" i="0" u="none" strike="noStrike" dirty="0">
                        <a:solidFill>
                          <a:srgbClr val="000000"/>
                        </a:solidFill>
                        <a:effectLst/>
                        <a:latin typeface="Times New Roman" panose="02020603050405020304" pitchFamily="18" charset="0"/>
                      </a:endParaRPr>
                    </a:p>
                  </a:txBody>
                  <a:tcPr marL="4763" marR="4763" marT="4763" marB="0" anchor="b"/>
                </a:tc>
                <a:tc hMerge="1">
                  <a:txBody>
                    <a:bodyPr/>
                    <a:lstStyle/>
                    <a:p>
                      <a:endParaRPr lang="en-US"/>
                    </a:p>
                  </a:txBody>
                  <a:tcPr/>
                </a:tc>
                <a:extLst>
                  <a:ext uri="{0D108BD9-81ED-4DB2-BD59-A6C34878D82A}">
                    <a16:rowId xmlns:a16="http://schemas.microsoft.com/office/drawing/2014/main" val="2872653685"/>
                  </a:ext>
                </a:extLst>
              </a:tr>
              <a:tr h="392816">
                <a:tc gridSpan="5">
                  <a:txBody>
                    <a:bodyPr/>
                    <a:lstStyle/>
                    <a:p>
                      <a:pPr algn="l" fontAlgn="b"/>
                      <a:r>
                        <a:rPr lang="en-US" sz="1800" b="1" u="none" strike="noStrike" dirty="0">
                          <a:effectLst/>
                        </a:rPr>
                        <a:t>BRONZE</a:t>
                      </a:r>
                      <a:endParaRPr lang="en-US" sz="1800" b="1" i="0" u="none" strike="noStrike" dirty="0">
                        <a:solidFill>
                          <a:srgbClr val="000000"/>
                        </a:solidFill>
                        <a:effectLst/>
                        <a:latin typeface="Times New Roman" panose="02020603050405020304" pitchFamily="18" charset="0"/>
                      </a:endParaRPr>
                    </a:p>
                  </a:txBody>
                  <a:tcPr marL="4763" marR="4763" marT="4763" marB="0" anchor="b">
                    <a:solidFill>
                      <a:schemeClr val="accent5">
                        <a:lumMod val="75000"/>
                      </a:schemeClr>
                    </a:solidFill>
                  </a:tcPr>
                </a:tc>
                <a:tc hMerge="1">
                  <a:txBody>
                    <a:bodyPr/>
                    <a:lstStyle/>
                    <a:p>
                      <a:endParaRPr lang="en-US"/>
                    </a:p>
                  </a:txBody>
                  <a:tcPr/>
                </a:tc>
                <a:tc hMerge="1">
                  <a:txBody>
                    <a:bodyPr/>
                    <a:lstStyle/>
                    <a:p>
                      <a:pPr algn="ctr" fontAlgn="b"/>
                      <a:endParaRPr lang="en-US" sz="1600" b="1" i="0" u="none" strike="noStrike" dirty="0">
                        <a:solidFill>
                          <a:srgbClr val="000000"/>
                        </a:solidFill>
                        <a:effectLst/>
                        <a:latin typeface="Times New Roman" panose="02020603050405020304" pitchFamily="18" charset="0"/>
                      </a:endParaRPr>
                    </a:p>
                  </a:txBody>
                  <a:tcPr marL="4763" marR="4763" marT="4763" marB="0" anchor="b"/>
                </a:tc>
                <a:tc hMerge="1">
                  <a:txBody>
                    <a:bodyPr/>
                    <a:lstStyle/>
                    <a:p>
                      <a:pPr algn="ctr" fontAlgn="b"/>
                      <a:endParaRPr lang="en-US" sz="1600" b="1" i="0" u="none" strike="noStrike" dirty="0">
                        <a:solidFill>
                          <a:srgbClr val="000000"/>
                        </a:solidFill>
                        <a:effectLst/>
                        <a:latin typeface="Times New Roman" panose="02020603050405020304" pitchFamily="18" charset="0"/>
                      </a:endParaRPr>
                    </a:p>
                  </a:txBody>
                  <a:tcPr marL="4763" marR="4763" marT="4763" marB="0" anchor="b"/>
                </a:tc>
                <a:tc hMerge="1">
                  <a:txBody>
                    <a:bodyPr/>
                    <a:lstStyle/>
                    <a:p>
                      <a:endParaRPr lang="en-US"/>
                    </a:p>
                  </a:txBody>
                  <a:tcPr/>
                </a:tc>
                <a:extLst>
                  <a:ext uri="{0D108BD9-81ED-4DB2-BD59-A6C34878D82A}">
                    <a16:rowId xmlns:a16="http://schemas.microsoft.com/office/drawing/2014/main" val="3121220668"/>
                  </a:ext>
                </a:extLst>
              </a:tr>
              <a:tr h="474100">
                <a:tc gridSpan="2">
                  <a:txBody>
                    <a:bodyPr/>
                    <a:lstStyle/>
                    <a:p>
                      <a:pPr algn="ctr" fontAlgn="b"/>
                      <a:r>
                        <a:rPr lang="en-US" sz="1600" b="1" u="none" strike="noStrike" dirty="0">
                          <a:effectLst/>
                        </a:rPr>
                        <a:t>Deductible Range</a:t>
                      </a:r>
                      <a:endParaRPr lang="en-US" sz="1600" b="1" i="0" u="none" strike="noStrike" dirty="0">
                        <a:solidFill>
                          <a:srgbClr val="000000"/>
                        </a:solidFill>
                        <a:effectLst/>
                        <a:latin typeface="Times New Roman" panose="02020603050405020304" pitchFamily="18" charset="0"/>
                      </a:endParaRPr>
                    </a:p>
                  </a:txBody>
                  <a:tcPr marL="4763" marR="4763" marT="4763" marB="0" anchor="b"/>
                </a:tc>
                <a:tc hMerge="1">
                  <a:txBody>
                    <a:bodyPr/>
                    <a:lstStyle/>
                    <a:p>
                      <a:endParaRPr lang="en-US"/>
                    </a:p>
                  </a:txBody>
                  <a:tcPr/>
                </a:tc>
                <a:tc>
                  <a:txBody>
                    <a:bodyPr/>
                    <a:lstStyle/>
                    <a:p>
                      <a:pPr algn="ctr" fontAlgn="b"/>
                      <a:r>
                        <a:rPr lang="en-US" sz="1600" b="1" u="none" strike="noStrike">
                          <a:effectLst/>
                        </a:rPr>
                        <a:t> $4,750 - $6,500</a:t>
                      </a:r>
                      <a:endParaRPr lang="en-US" sz="1600" b="1" i="0" u="none" strike="noStrike">
                        <a:solidFill>
                          <a:srgbClr val="000000"/>
                        </a:solidFill>
                        <a:effectLst/>
                        <a:latin typeface="Times New Roman" panose="02020603050405020304" pitchFamily="18" charset="0"/>
                      </a:endParaRPr>
                    </a:p>
                  </a:txBody>
                  <a:tcPr marL="4763" marR="4763" marT="4763" marB="0" anchor="b"/>
                </a:tc>
                <a:tc gridSpan="2">
                  <a:txBody>
                    <a:bodyPr/>
                    <a:lstStyle/>
                    <a:p>
                      <a:pPr algn="ctr" fontAlgn="b"/>
                      <a:r>
                        <a:rPr lang="en-US" sz="1600" b="1" u="none" strike="noStrike" dirty="0">
                          <a:effectLst/>
                        </a:rPr>
                        <a:t>$5,000 - $7,000</a:t>
                      </a:r>
                    </a:p>
                  </a:txBody>
                  <a:tcPr marL="4763" marR="4763" marT="4763" marB="0" anchor="b"/>
                </a:tc>
                <a:tc hMerge="1">
                  <a:txBody>
                    <a:bodyPr/>
                    <a:lstStyle/>
                    <a:p>
                      <a:endParaRPr lang="en-US"/>
                    </a:p>
                  </a:txBody>
                  <a:tcPr/>
                </a:tc>
                <a:extLst>
                  <a:ext uri="{0D108BD9-81ED-4DB2-BD59-A6C34878D82A}">
                    <a16:rowId xmlns:a16="http://schemas.microsoft.com/office/drawing/2014/main" val="66157087"/>
                  </a:ext>
                </a:extLst>
              </a:tr>
              <a:tr h="474100">
                <a:tc gridSpan="2">
                  <a:txBody>
                    <a:bodyPr/>
                    <a:lstStyle/>
                    <a:p>
                      <a:pPr algn="ctr" fontAlgn="b"/>
                      <a:r>
                        <a:rPr lang="en-US" sz="1600" b="1" u="none" strike="noStrike" dirty="0">
                          <a:effectLst/>
                        </a:rPr>
                        <a:t>Median Deductible</a:t>
                      </a:r>
                      <a:endParaRPr lang="en-US" sz="1600" b="1" i="0" u="none" strike="noStrike" dirty="0">
                        <a:solidFill>
                          <a:srgbClr val="000000"/>
                        </a:solidFill>
                        <a:effectLst/>
                        <a:latin typeface="Times New Roman" panose="02020603050405020304" pitchFamily="18" charset="0"/>
                      </a:endParaRPr>
                    </a:p>
                  </a:txBody>
                  <a:tcPr marL="4763" marR="4763" marT="4763" marB="0" anchor="b"/>
                </a:tc>
                <a:tc hMerge="1">
                  <a:txBody>
                    <a:bodyPr/>
                    <a:lstStyle/>
                    <a:p>
                      <a:endParaRPr lang="en-US"/>
                    </a:p>
                  </a:txBody>
                  <a:tcPr/>
                </a:tc>
                <a:tc>
                  <a:txBody>
                    <a:bodyPr/>
                    <a:lstStyle/>
                    <a:p>
                      <a:pPr algn="ctr" fontAlgn="b"/>
                      <a:r>
                        <a:rPr lang="en-US" sz="1600" b="1" u="none" strike="noStrike">
                          <a:effectLst/>
                        </a:rPr>
                        <a:t>$5,600 </a:t>
                      </a:r>
                      <a:endParaRPr lang="en-US" sz="1600" b="1" i="0" u="none" strike="noStrike">
                        <a:solidFill>
                          <a:srgbClr val="000000"/>
                        </a:solidFill>
                        <a:effectLst/>
                        <a:latin typeface="Times New Roman" panose="02020603050405020304" pitchFamily="18" charset="0"/>
                      </a:endParaRPr>
                    </a:p>
                  </a:txBody>
                  <a:tcPr marL="4763" marR="4763" marT="4763" marB="0" anchor="b"/>
                </a:tc>
                <a:tc gridSpan="2">
                  <a:txBody>
                    <a:bodyPr/>
                    <a:lstStyle/>
                    <a:p>
                      <a:pPr algn="ctr" fontAlgn="b"/>
                      <a:r>
                        <a:rPr lang="en-US" sz="1600" b="1" u="none" strike="noStrike" dirty="0">
                          <a:effectLst/>
                        </a:rPr>
                        <a:t>$6,350</a:t>
                      </a:r>
                      <a:endParaRPr lang="en-US" sz="1600" b="1" i="0" u="none" strike="noStrike" dirty="0">
                        <a:solidFill>
                          <a:srgbClr val="000000"/>
                        </a:solidFill>
                        <a:effectLst/>
                        <a:latin typeface="Times New Roman" panose="02020603050405020304" pitchFamily="18" charset="0"/>
                      </a:endParaRPr>
                    </a:p>
                  </a:txBody>
                  <a:tcPr marL="4763" marR="4763" marT="4763" marB="0" anchor="b"/>
                </a:tc>
                <a:tc hMerge="1">
                  <a:txBody>
                    <a:bodyPr/>
                    <a:lstStyle/>
                    <a:p>
                      <a:endParaRPr lang="en-US"/>
                    </a:p>
                  </a:txBody>
                  <a:tcPr/>
                </a:tc>
                <a:extLst>
                  <a:ext uri="{0D108BD9-81ED-4DB2-BD59-A6C34878D82A}">
                    <a16:rowId xmlns:a16="http://schemas.microsoft.com/office/drawing/2014/main" val="3145558700"/>
                  </a:ext>
                </a:extLst>
              </a:tr>
            </a:tbl>
          </a:graphicData>
        </a:graphic>
      </p:graphicFrame>
      <p:sp>
        <p:nvSpPr>
          <p:cNvPr id="4" name="Slide Number Placeholder 3">
            <a:extLst>
              <a:ext uri="{FF2B5EF4-FFF2-40B4-BE49-F238E27FC236}">
                <a16:creationId xmlns:a16="http://schemas.microsoft.com/office/drawing/2014/main" id="{77746930-32F3-462F-A9A6-5FF911D63596}"/>
              </a:ext>
            </a:extLst>
          </p:cNvPr>
          <p:cNvSpPr>
            <a:spLocks noGrp="1"/>
          </p:cNvSpPr>
          <p:nvPr>
            <p:ph type="sldNum" sz="quarter" idx="12"/>
          </p:nvPr>
        </p:nvSpPr>
        <p:spPr/>
        <p:txBody>
          <a:bodyPr/>
          <a:lstStyle/>
          <a:p>
            <a:pPr>
              <a:defRPr/>
            </a:pPr>
            <a:fld id="{A9112A12-63E9-4A0A-BCA4-39BB887A1B78}" type="slidenum">
              <a:rPr lang="en-US" altLang="en-US" smtClean="0">
                <a:solidFill>
                  <a:prstClr val="white"/>
                </a:solidFill>
              </a:rPr>
              <a:pPr>
                <a:defRPr/>
              </a:pPr>
              <a:t>19</a:t>
            </a:fld>
            <a:endParaRPr lang="en-US" altLang="en-US">
              <a:solidFill>
                <a:prstClr val="white"/>
              </a:solidFill>
            </a:endParaRPr>
          </a:p>
        </p:txBody>
      </p:sp>
      <p:sp>
        <p:nvSpPr>
          <p:cNvPr id="6" name="Title 1">
            <a:extLst>
              <a:ext uri="{FF2B5EF4-FFF2-40B4-BE49-F238E27FC236}">
                <a16:creationId xmlns:a16="http://schemas.microsoft.com/office/drawing/2014/main" id="{FA287A3A-64D0-48A9-A0EB-D4ACA9FE518A}"/>
              </a:ext>
            </a:extLst>
          </p:cNvPr>
          <p:cNvSpPr txBox="1">
            <a:spLocks/>
          </p:cNvSpPr>
          <p:nvPr/>
        </p:nvSpPr>
        <p:spPr bwMode="auto">
          <a:xfrm>
            <a:off x="0" y="81664"/>
            <a:ext cx="9296400" cy="8552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lnSpc>
                <a:spcPct val="90000"/>
              </a:lnSpc>
              <a:spcBef>
                <a:spcPct val="0"/>
              </a:spcBef>
              <a:spcAft>
                <a:spcPct val="0"/>
              </a:spcAft>
              <a:defRPr sz="3600" b="1" kern="1200">
                <a:solidFill>
                  <a:schemeClr val="accent1"/>
                </a:solidFill>
                <a:latin typeface="+mj-lt"/>
                <a:ea typeface="+mj-ea"/>
                <a:cs typeface="+mj-cs"/>
              </a:defRPr>
            </a:lvl1pPr>
            <a:lvl2pPr algn="ctr" rtl="0" eaLnBrk="0" fontAlgn="base" hangingPunct="0">
              <a:lnSpc>
                <a:spcPct val="90000"/>
              </a:lnSpc>
              <a:spcBef>
                <a:spcPct val="0"/>
              </a:spcBef>
              <a:spcAft>
                <a:spcPct val="0"/>
              </a:spcAft>
              <a:defRPr sz="3600" b="1">
                <a:solidFill>
                  <a:schemeClr val="accent1"/>
                </a:solidFill>
                <a:latin typeface="Calibri Light"/>
              </a:defRPr>
            </a:lvl2pPr>
            <a:lvl3pPr algn="ctr" rtl="0" eaLnBrk="0" fontAlgn="base" hangingPunct="0">
              <a:lnSpc>
                <a:spcPct val="90000"/>
              </a:lnSpc>
              <a:spcBef>
                <a:spcPct val="0"/>
              </a:spcBef>
              <a:spcAft>
                <a:spcPct val="0"/>
              </a:spcAft>
              <a:defRPr sz="3600" b="1">
                <a:solidFill>
                  <a:schemeClr val="accent1"/>
                </a:solidFill>
                <a:latin typeface="Calibri Light"/>
              </a:defRPr>
            </a:lvl3pPr>
            <a:lvl4pPr algn="ctr" rtl="0" eaLnBrk="0" fontAlgn="base" hangingPunct="0">
              <a:lnSpc>
                <a:spcPct val="90000"/>
              </a:lnSpc>
              <a:spcBef>
                <a:spcPct val="0"/>
              </a:spcBef>
              <a:spcAft>
                <a:spcPct val="0"/>
              </a:spcAft>
              <a:defRPr sz="3600" b="1">
                <a:solidFill>
                  <a:schemeClr val="accent1"/>
                </a:solidFill>
                <a:latin typeface="Calibri Light"/>
              </a:defRPr>
            </a:lvl4pPr>
            <a:lvl5pPr algn="ctr" rtl="0" eaLnBrk="0" fontAlgn="base" hangingPunct="0">
              <a:lnSpc>
                <a:spcPct val="90000"/>
              </a:lnSpc>
              <a:spcBef>
                <a:spcPct val="0"/>
              </a:spcBef>
              <a:spcAft>
                <a:spcPct val="0"/>
              </a:spcAft>
              <a:defRPr sz="3600" b="1">
                <a:solidFill>
                  <a:schemeClr val="accent1"/>
                </a:solidFill>
                <a:latin typeface="Calibri Light"/>
              </a:defRPr>
            </a:lvl5pPr>
            <a:lvl6pPr marL="457200" algn="l" rtl="0" eaLnBrk="1" fontAlgn="base" hangingPunct="1">
              <a:lnSpc>
                <a:spcPct val="90000"/>
              </a:lnSpc>
              <a:spcBef>
                <a:spcPct val="0"/>
              </a:spcBef>
              <a:spcAft>
                <a:spcPct val="0"/>
              </a:spcAft>
              <a:defRPr sz="3400">
                <a:solidFill>
                  <a:schemeClr val="accent1"/>
                </a:solidFill>
                <a:latin typeface="Calibri Light"/>
              </a:defRPr>
            </a:lvl6pPr>
            <a:lvl7pPr marL="914400" algn="l" rtl="0" eaLnBrk="1" fontAlgn="base" hangingPunct="1">
              <a:lnSpc>
                <a:spcPct val="90000"/>
              </a:lnSpc>
              <a:spcBef>
                <a:spcPct val="0"/>
              </a:spcBef>
              <a:spcAft>
                <a:spcPct val="0"/>
              </a:spcAft>
              <a:defRPr sz="3400">
                <a:solidFill>
                  <a:schemeClr val="accent1"/>
                </a:solidFill>
                <a:latin typeface="Calibri Light"/>
              </a:defRPr>
            </a:lvl7pPr>
            <a:lvl8pPr marL="1371600" algn="l" rtl="0" eaLnBrk="1" fontAlgn="base" hangingPunct="1">
              <a:lnSpc>
                <a:spcPct val="90000"/>
              </a:lnSpc>
              <a:spcBef>
                <a:spcPct val="0"/>
              </a:spcBef>
              <a:spcAft>
                <a:spcPct val="0"/>
              </a:spcAft>
              <a:defRPr sz="3400">
                <a:solidFill>
                  <a:schemeClr val="accent1"/>
                </a:solidFill>
                <a:latin typeface="Calibri Light"/>
              </a:defRPr>
            </a:lvl8pPr>
            <a:lvl9pPr marL="1828800" algn="l" rtl="0" eaLnBrk="1" fontAlgn="base" hangingPunct="1">
              <a:lnSpc>
                <a:spcPct val="90000"/>
              </a:lnSpc>
              <a:spcBef>
                <a:spcPct val="0"/>
              </a:spcBef>
              <a:spcAft>
                <a:spcPct val="0"/>
              </a:spcAft>
              <a:defRPr sz="3400">
                <a:solidFill>
                  <a:schemeClr val="accent1"/>
                </a:solidFill>
                <a:latin typeface="Calibri Light"/>
              </a:defRPr>
            </a:lvl9pPr>
          </a:lstStyle>
          <a:p>
            <a:pPr defTabSz="914400"/>
            <a:r>
              <a:rPr lang="en-US" b="0" dirty="0">
                <a:latin typeface="+mn-lt"/>
              </a:rPr>
              <a:t>Deductibles for 2020</a:t>
            </a:r>
          </a:p>
        </p:txBody>
      </p:sp>
      <p:sp>
        <p:nvSpPr>
          <p:cNvPr id="7" name="Rectangle 6">
            <a:extLst>
              <a:ext uri="{FF2B5EF4-FFF2-40B4-BE49-F238E27FC236}">
                <a16:creationId xmlns:a16="http://schemas.microsoft.com/office/drawing/2014/main" id="{BC57C046-B8B7-4916-96A5-A016261A1D6E}"/>
              </a:ext>
            </a:extLst>
          </p:cNvPr>
          <p:cNvSpPr/>
          <p:nvPr/>
        </p:nvSpPr>
        <p:spPr>
          <a:xfrm>
            <a:off x="1117501" y="6066977"/>
            <a:ext cx="6713620"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595959"/>
                </a:solidFill>
                <a:effectLst/>
                <a:uLnTx/>
                <a:uFillTx/>
                <a:latin typeface="Calibri"/>
                <a:ea typeface="+mn-ea"/>
                <a:cs typeface="+mn-cs"/>
              </a:rPr>
              <a:t>Silver deductibles presented in this graph are for a standard silver plan (no cost sharing reductions).</a:t>
            </a:r>
          </a:p>
        </p:txBody>
      </p:sp>
      <p:sp>
        <p:nvSpPr>
          <p:cNvPr id="2" name="TextBox 1">
            <a:extLst>
              <a:ext uri="{FF2B5EF4-FFF2-40B4-BE49-F238E27FC236}">
                <a16:creationId xmlns:a16="http://schemas.microsoft.com/office/drawing/2014/main" id="{A427AAA2-E35C-49AC-B802-7C0BA5C4F443}"/>
              </a:ext>
            </a:extLst>
          </p:cNvPr>
          <p:cNvSpPr txBox="1"/>
          <p:nvPr/>
        </p:nvSpPr>
        <p:spPr>
          <a:xfrm>
            <a:off x="1117501" y="5858136"/>
            <a:ext cx="6421117" cy="261610"/>
          </a:xfrm>
          <a:prstGeom prst="rect">
            <a:avLst/>
          </a:prstGeom>
          <a:noFill/>
        </p:spPr>
        <p:txBody>
          <a:bodyPr wrap="square" rtlCol="0">
            <a:spAutoFit/>
          </a:bodyPr>
          <a:lstStyle/>
          <a:p>
            <a:r>
              <a:rPr lang="en-US" sz="1100" b="1" dirty="0"/>
              <a:t>Deductibles shown are for an individual.</a:t>
            </a:r>
          </a:p>
        </p:txBody>
      </p:sp>
    </p:spTree>
    <p:extLst>
      <p:ext uri="{BB962C8B-B14F-4D97-AF65-F5344CB8AC3E}">
        <p14:creationId xmlns:p14="http://schemas.microsoft.com/office/powerpoint/2010/main" val="206230723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9144000" cy="838200"/>
          </a:xfrm>
        </p:spPr>
        <p:txBody>
          <a:bodyPr/>
          <a:lstStyle/>
          <a:p>
            <a:r>
              <a:rPr lang="en-US" b="0" dirty="0">
                <a:latin typeface="+mn-lt"/>
              </a:rPr>
              <a:t>Overview of 2020 Exchange Health Plans</a:t>
            </a:r>
          </a:p>
        </p:txBody>
      </p:sp>
      <p:sp>
        <p:nvSpPr>
          <p:cNvPr id="3" name="Content Placeholder 2"/>
          <p:cNvSpPr>
            <a:spLocks noGrp="1"/>
          </p:cNvSpPr>
          <p:nvPr>
            <p:ph idx="1"/>
          </p:nvPr>
        </p:nvSpPr>
        <p:spPr>
          <a:xfrm>
            <a:off x="304800" y="1143000"/>
            <a:ext cx="8686800" cy="4769667"/>
          </a:xfrm>
        </p:spPr>
        <p:txBody>
          <a:bodyPr/>
          <a:lstStyle/>
          <a:p>
            <a:pPr lvl="1"/>
            <a:r>
              <a:rPr lang="en-US" sz="2400" dirty="0"/>
              <a:t>9 carriers approved to offer QHPs for 2020</a:t>
            </a:r>
          </a:p>
          <a:p>
            <a:pPr lvl="2"/>
            <a:r>
              <a:rPr lang="en-US" sz="2000" dirty="0"/>
              <a:t>Two new carriers: </a:t>
            </a:r>
            <a:r>
              <a:rPr lang="en-US" sz="2000" dirty="0" err="1"/>
              <a:t>PacificSource</a:t>
            </a:r>
            <a:r>
              <a:rPr lang="en-US" sz="2000" dirty="0"/>
              <a:t> and Providence</a:t>
            </a:r>
          </a:p>
          <a:p>
            <a:pPr lvl="1"/>
            <a:r>
              <a:rPr lang="en-US" sz="2400" dirty="0"/>
              <a:t>66 approved QHPs (up from 40 in 2019) </a:t>
            </a:r>
          </a:p>
          <a:p>
            <a:pPr lvl="1"/>
            <a:r>
              <a:rPr lang="en-US" sz="2400" dirty="0"/>
              <a:t>8 counties with one issuer for 2020 (down from 14 in 2019)</a:t>
            </a:r>
          </a:p>
          <a:p>
            <a:pPr lvl="2"/>
            <a:r>
              <a:rPr lang="en-US" sz="2000" dirty="0"/>
              <a:t>Single-issuer counties all served by </a:t>
            </a:r>
            <a:r>
              <a:rPr lang="en-US" sz="2000" dirty="0" err="1"/>
              <a:t>LifeWise</a:t>
            </a:r>
            <a:r>
              <a:rPr lang="en-US" sz="2000" dirty="0"/>
              <a:t>/Premera</a:t>
            </a:r>
          </a:p>
          <a:p>
            <a:pPr lvl="1"/>
            <a:r>
              <a:rPr lang="en-US" sz="2200" dirty="0"/>
              <a:t>All carriers now offering a bronze plan</a:t>
            </a:r>
          </a:p>
          <a:p>
            <a:pPr lvl="1"/>
            <a:r>
              <a:rPr lang="en-US" sz="2200" dirty="0"/>
              <a:t>Average rate decreases – rates stabilized, but still expensive</a:t>
            </a:r>
          </a:p>
          <a:p>
            <a:pPr lvl="2"/>
            <a:r>
              <a:rPr lang="en-US" sz="2000" dirty="0"/>
              <a:t>Returning Exchange customers experienced an average premium decrease of $19/month; Deductibles increased </a:t>
            </a:r>
          </a:p>
          <a:p>
            <a:pPr lvl="2"/>
            <a:r>
              <a:rPr lang="en-US" sz="2000" dirty="0"/>
              <a:t>As a result of the new lower-cost plan options some consumers experienced a lower federal premium tax credit, shopped to take advantage of the lower price options  </a:t>
            </a:r>
          </a:p>
          <a:p>
            <a:pPr marL="685800" lvl="2" indent="0">
              <a:buNone/>
            </a:pPr>
            <a:r>
              <a:rPr lang="en-US" sz="2000" dirty="0"/>
              <a:t>  </a:t>
            </a:r>
            <a:endParaRPr lang="en-US" b="1" dirty="0"/>
          </a:p>
          <a:p>
            <a:pPr marL="365125" lvl="1" indent="0">
              <a:buNone/>
            </a:pPr>
            <a:endParaRPr lang="en-US" dirty="0"/>
          </a:p>
          <a:p>
            <a:pPr lvl="1"/>
            <a:endParaRPr lang="en-US" dirty="0"/>
          </a:p>
          <a:p>
            <a:pPr lvl="1"/>
            <a:endParaRPr lang="en-US" dirty="0"/>
          </a:p>
          <a:p>
            <a:pPr marL="365125" lvl="1" indent="0">
              <a:buNone/>
            </a:pPr>
            <a:endParaRPr lang="en-US" dirty="0"/>
          </a:p>
          <a:p>
            <a:pPr lvl="2">
              <a:buFont typeface="Courier New" panose="02070309020205020404" pitchFamily="49" charset="0"/>
              <a:buChar char="o"/>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D1BE77-C986-443F-9B6F-D94A0C6382E8}" type="slidenum">
              <a:rPr kumimoji="0" lang="en-US" sz="8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54663520"/>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10460-779A-4A35-9FE1-518B8CB7B4C2}"/>
              </a:ext>
            </a:extLst>
          </p:cNvPr>
          <p:cNvSpPr>
            <a:spLocks noGrp="1"/>
          </p:cNvSpPr>
          <p:nvPr>
            <p:ph type="title"/>
          </p:nvPr>
        </p:nvSpPr>
        <p:spPr/>
        <p:txBody>
          <a:bodyPr/>
          <a:lstStyle/>
          <a:p>
            <a:r>
              <a:rPr lang="en-US" dirty="0"/>
              <a:t>Outreach Targets &amp; Locations </a:t>
            </a:r>
            <a:br>
              <a:rPr lang="en-US" dirty="0"/>
            </a:br>
            <a:r>
              <a:rPr lang="en-US" dirty="0"/>
              <a:t>During Open-Enrollment </a:t>
            </a:r>
          </a:p>
        </p:txBody>
      </p:sp>
      <p:sp>
        <p:nvSpPr>
          <p:cNvPr id="7" name="Slide Number Placeholder 6">
            <a:extLst>
              <a:ext uri="{FF2B5EF4-FFF2-40B4-BE49-F238E27FC236}">
                <a16:creationId xmlns:a16="http://schemas.microsoft.com/office/drawing/2014/main" id="{069CE3B5-8360-4910-92FA-4F20CAA95799}"/>
              </a:ext>
            </a:extLst>
          </p:cNvPr>
          <p:cNvSpPr>
            <a:spLocks noGrp="1"/>
          </p:cNvSpPr>
          <p:nvPr>
            <p:ph type="sldNum" sz="quarter" idx="12"/>
          </p:nvPr>
        </p:nvSpPr>
        <p:spPr/>
        <p:txBody>
          <a:bodyPr/>
          <a:lstStyle/>
          <a:p>
            <a:pPr>
              <a:defRPr/>
            </a:pPr>
            <a:fld id="{3BDB9492-9231-4E1D-BE07-087789E3CFF6}" type="slidenum">
              <a:rPr lang="en-US" altLang="en-US" smtClean="0"/>
              <a:pPr>
                <a:defRPr/>
              </a:pPr>
              <a:t>20</a:t>
            </a:fld>
            <a:endParaRPr lang="en-US" altLang="en-US"/>
          </a:p>
        </p:txBody>
      </p:sp>
      <p:sp>
        <p:nvSpPr>
          <p:cNvPr id="8" name="TextBox 7">
            <a:extLst>
              <a:ext uri="{FF2B5EF4-FFF2-40B4-BE49-F238E27FC236}">
                <a16:creationId xmlns:a16="http://schemas.microsoft.com/office/drawing/2014/main" id="{757D77E7-D7FC-4825-BED8-B28B5C54CC81}"/>
              </a:ext>
            </a:extLst>
          </p:cNvPr>
          <p:cNvSpPr txBox="1"/>
          <p:nvPr/>
        </p:nvSpPr>
        <p:spPr>
          <a:xfrm>
            <a:off x="705522" y="1591712"/>
            <a:ext cx="3886200" cy="4801314"/>
          </a:xfrm>
          <a:prstGeom prst="rect">
            <a:avLst/>
          </a:prstGeom>
          <a:noFill/>
        </p:spPr>
        <p:txBody>
          <a:bodyPr wrap="square" rtlCol="0">
            <a:spAutoFit/>
          </a:bodyPr>
          <a:lstStyle/>
          <a:p>
            <a:pPr marL="285750" indent="-285750">
              <a:buFont typeface="Arial" panose="020B0604020202020204" pitchFamily="34" charset="0"/>
              <a:buChar char="•"/>
            </a:pPr>
            <a:r>
              <a:rPr lang="en-US" dirty="0"/>
              <a:t>COFA Islanders</a:t>
            </a:r>
          </a:p>
          <a:p>
            <a:pPr marL="285750" indent="-285750">
              <a:buFont typeface="Arial" panose="020B0604020202020204" pitchFamily="34" charset="0"/>
              <a:buChar char="•"/>
            </a:pPr>
            <a:r>
              <a:rPr lang="en-US" dirty="0"/>
              <a:t>Sikh community</a:t>
            </a:r>
          </a:p>
          <a:p>
            <a:pPr marL="285750" indent="-285750">
              <a:buFont typeface="Arial" panose="020B0604020202020204" pitchFamily="34" charset="0"/>
              <a:buChar char="•"/>
            </a:pPr>
            <a:r>
              <a:rPr lang="en-US" dirty="0"/>
              <a:t>Black-African community</a:t>
            </a:r>
          </a:p>
          <a:p>
            <a:pPr marL="285750" indent="-285750">
              <a:buFont typeface="Arial" panose="020B0604020202020204" pitchFamily="34" charset="0"/>
              <a:buChar char="•"/>
            </a:pPr>
            <a:r>
              <a:rPr lang="en-US" dirty="0"/>
              <a:t>American Indian/Alaska Native</a:t>
            </a:r>
          </a:p>
          <a:p>
            <a:pPr marL="285750" indent="-285750">
              <a:buFont typeface="Arial" panose="020B0604020202020204" pitchFamily="34" charset="0"/>
              <a:buChar char="•"/>
            </a:pPr>
            <a:r>
              <a:rPr lang="en-US" dirty="0"/>
              <a:t>Latinx community</a:t>
            </a:r>
          </a:p>
          <a:p>
            <a:pPr marL="285750" indent="-285750">
              <a:buFont typeface="Arial" panose="020B0604020202020204" pitchFamily="34" charset="0"/>
              <a:buChar char="•"/>
            </a:pPr>
            <a:r>
              <a:rPr lang="en-US" dirty="0"/>
              <a:t>LGBTQ+ Community</a:t>
            </a:r>
          </a:p>
          <a:p>
            <a:pPr marL="285750" indent="-285750">
              <a:buFont typeface="Arial" panose="020B0604020202020204" pitchFamily="34" charset="0"/>
              <a:buChar char="•"/>
            </a:pPr>
            <a:r>
              <a:rPr lang="en-US" dirty="0"/>
              <a:t>Self-employed residents</a:t>
            </a:r>
          </a:p>
          <a:p>
            <a:pPr marL="285750" indent="-285750">
              <a:buFont typeface="Arial" panose="020B0604020202020204" pitchFamily="34" charset="0"/>
              <a:buChar char="•"/>
            </a:pPr>
            <a:r>
              <a:rPr lang="en-US" dirty="0"/>
              <a:t>Zip codes with high uninsured rates</a:t>
            </a:r>
          </a:p>
          <a:p>
            <a:pPr marL="285750" indent="-285750">
              <a:buFont typeface="Arial" panose="020B0604020202020204" pitchFamily="34" charset="0"/>
              <a:buChar char="•"/>
            </a:pPr>
            <a:r>
              <a:rPr lang="en-US" dirty="0"/>
              <a:t>Rural residents</a:t>
            </a:r>
          </a:p>
          <a:p>
            <a:pPr marL="285750" indent="-285750">
              <a:buFont typeface="Arial" panose="020B0604020202020204" pitchFamily="34" charset="0"/>
              <a:buChar char="•"/>
            </a:pPr>
            <a:r>
              <a:rPr lang="en-US" dirty="0"/>
              <a:t>Low-income families</a:t>
            </a:r>
          </a:p>
          <a:p>
            <a:pPr marL="285750" indent="-285750">
              <a:buFont typeface="Arial" panose="020B0604020202020204" pitchFamily="34" charset="0"/>
              <a:buChar char="•"/>
            </a:pPr>
            <a:r>
              <a:rPr lang="en-US" dirty="0"/>
              <a:t>Young adults</a:t>
            </a:r>
          </a:p>
          <a:p>
            <a:pPr marL="285750" indent="-285750">
              <a:buFont typeface="Arial" panose="020B0604020202020204" pitchFamily="34" charset="0"/>
              <a:buChar char="•"/>
            </a:pPr>
            <a:r>
              <a:rPr lang="en-US" dirty="0"/>
              <a:t>College students</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9" name="TextBox 8">
            <a:extLst>
              <a:ext uri="{FF2B5EF4-FFF2-40B4-BE49-F238E27FC236}">
                <a16:creationId xmlns:a16="http://schemas.microsoft.com/office/drawing/2014/main" id="{BDC020CE-CFDB-43EF-8617-293A15AEDF0D}"/>
              </a:ext>
            </a:extLst>
          </p:cNvPr>
          <p:cNvSpPr txBox="1"/>
          <p:nvPr/>
        </p:nvSpPr>
        <p:spPr>
          <a:xfrm>
            <a:off x="4598894" y="1591712"/>
            <a:ext cx="3886200" cy="5632311"/>
          </a:xfrm>
          <a:prstGeom prst="rect">
            <a:avLst/>
          </a:prstGeom>
          <a:noFill/>
        </p:spPr>
        <p:txBody>
          <a:bodyPr wrap="square" rtlCol="0">
            <a:spAutoFit/>
          </a:bodyPr>
          <a:lstStyle/>
          <a:p>
            <a:pPr marL="285750" indent="-285750">
              <a:buFont typeface="Arial" panose="020B0604020202020204" pitchFamily="34" charset="0"/>
              <a:buChar char="•"/>
            </a:pPr>
            <a:r>
              <a:rPr lang="en-US" dirty="0"/>
              <a:t>Libraries</a:t>
            </a:r>
          </a:p>
          <a:p>
            <a:pPr marL="285750" indent="-285750">
              <a:buFont typeface="Arial" panose="020B0604020202020204" pitchFamily="34" charset="0"/>
              <a:buChar char="•"/>
            </a:pPr>
            <a:r>
              <a:rPr lang="en-US" dirty="0"/>
              <a:t>Coffee shops</a:t>
            </a:r>
          </a:p>
          <a:p>
            <a:pPr marL="285750" indent="-285750">
              <a:buFont typeface="Arial" panose="020B0604020202020204" pitchFamily="34" charset="0"/>
              <a:buChar char="•"/>
            </a:pPr>
            <a:r>
              <a:rPr lang="en-US" dirty="0"/>
              <a:t>Cultural Community Centers</a:t>
            </a:r>
          </a:p>
          <a:p>
            <a:pPr marL="285750" indent="-285750">
              <a:buFont typeface="Arial" panose="020B0604020202020204" pitchFamily="34" charset="0"/>
              <a:buChar char="•"/>
            </a:pPr>
            <a:r>
              <a:rPr lang="en-US" dirty="0"/>
              <a:t>Religious Institutions</a:t>
            </a:r>
          </a:p>
          <a:p>
            <a:pPr marL="285750" indent="-285750">
              <a:buFont typeface="Arial" panose="020B0604020202020204" pitchFamily="34" charset="0"/>
              <a:buChar char="•"/>
            </a:pPr>
            <a:r>
              <a:rPr lang="en-US" dirty="0"/>
              <a:t>Sporting events</a:t>
            </a:r>
          </a:p>
          <a:p>
            <a:pPr marL="285750" indent="-285750">
              <a:buFont typeface="Arial" panose="020B0604020202020204" pitchFamily="34" charset="0"/>
              <a:buChar char="•"/>
            </a:pPr>
            <a:r>
              <a:rPr lang="en-US" dirty="0"/>
              <a:t>Regional Fairs</a:t>
            </a:r>
          </a:p>
          <a:p>
            <a:pPr marL="285750" indent="-285750">
              <a:buFont typeface="Arial" panose="020B0604020202020204" pitchFamily="34" charset="0"/>
              <a:buChar char="•"/>
            </a:pPr>
            <a:r>
              <a:rPr lang="en-US" dirty="0"/>
              <a:t>Farmers markets</a:t>
            </a:r>
          </a:p>
          <a:p>
            <a:pPr marL="285750" indent="-285750">
              <a:buFont typeface="Arial" panose="020B0604020202020204" pitchFamily="34" charset="0"/>
              <a:buChar char="•"/>
            </a:pPr>
            <a:r>
              <a:rPr lang="en-US" dirty="0" err="1"/>
              <a:t>Worksource</a:t>
            </a:r>
            <a:r>
              <a:rPr lang="en-US" dirty="0"/>
              <a:t> locations</a:t>
            </a:r>
          </a:p>
          <a:p>
            <a:pPr marL="285750" indent="-285750">
              <a:buFont typeface="Arial" panose="020B0604020202020204" pitchFamily="34" charset="0"/>
              <a:buChar char="•"/>
            </a:pPr>
            <a:r>
              <a:rPr lang="en-US" dirty="0"/>
              <a:t>Health Fairs</a:t>
            </a:r>
          </a:p>
          <a:p>
            <a:pPr marL="285750" indent="-285750">
              <a:buFont typeface="Arial" panose="020B0604020202020204" pitchFamily="34" charset="0"/>
              <a:buChar char="•"/>
            </a:pPr>
            <a:r>
              <a:rPr lang="en-US" dirty="0"/>
              <a:t>School events</a:t>
            </a:r>
          </a:p>
          <a:p>
            <a:pPr marL="285750" indent="-285750">
              <a:buFont typeface="Arial" panose="020B0604020202020204" pitchFamily="34" charset="0"/>
              <a:buChar char="•"/>
            </a:pPr>
            <a:r>
              <a:rPr lang="en-US" dirty="0"/>
              <a:t>College campuses</a:t>
            </a:r>
          </a:p>
          <a:p>
            <a:pPr marL="285750" indent="-285750">
              <a:buFont typeface="Arial" panose="020B0604020202020204" pitchFamily="34" charset="0"/>
              <a:buChar char="•"/>
            </a:pPr>
            <a:r>
              <a:rPr lang="en-US" dirty="0"/>
              <a:t>Community Clinics</a:t>
            </a:r>
          </a:p>
          <a:p>
            <a:pPr marL="285750" indent="-285750">
              <a:buFont typeface="Arial" panose="020B0604020202020204" pitchFamily="34" charset="0"/>
              <a:buChar char="•"/>
            </a:pPr>
            <a:r>
              <a:rPr lang="en-US" dirty="0"/>
              <a:t>DSHS Offices</a:t>
            </a:r>
          </a:p>
          <a:p>
            <a:pPr marL="285750" indent="-285750">
              <a:buFont typeface="Arial" panose="020B0604020202020204" pitchFamily="34" charset="0"/>
              <a:buChar char="•"/>
            </a:pPr>
            <a:r>
              <a:rPr lang="en-US" dirty="0"/>
              <a:t>Local health district offices</a:t>
            </a:r>
          </a:p>
          <a:p>
            <a:pPr marL="285750" indent="-285750">
              <a:buFont typeface="Arial" panose="020B0604020202020204" pitchFamily="34" charset="0"/>
              <a:buChar char="•"/>
            </a:pPr>
            <a:r>
              <a:rPr lang="en-US" dirty="0"/>
              <a:t>Technical skills training centers</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custDataLst>
      <p:tags r:id="rId1"/>
    </p:custDataLst>
    <p:extLst>
      <p:ext uri="{BB962C8B-B14F-4D97-AF65-F5344CB8AC3E}">
        <p14:creationId xmlns:p14="http://schemas.microsoft.com/office/powerpoint/2010/main" val="1756989703"/>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01" name="Group 36">
            <a:extLst>
              <a:ext uri="{FF2B5EF4-FFF2-40B4-BE49-F238E27FC236}">
                <a16:creationId xmlns:a16="http://schemas.microsoft.com/office/drawing/2014/main" id="{1EAAB30B-0388-48B2-A53F-91051439C706}"/>
              </a:ext>
            </a:extLst>
          </p:cNvPr>
          <p:cNvGrpSpPr>
            <a:grpSpLocks/>
          </p:cNvGrpSpPr>
          <p:nvPr/>
        </p:nvGrpSpPr>
        <p:grpSpPr bwMode="auto">
          <a:xfrm>
            <a:off x="0" y="1676400"/>
            <a:ext cx="2590800" cy="1322388"/>
            <a:chOff x="-19050" y="1982788"/>
            <a:chExt cx="2457450" cy="1293812"/>
          </a:xfrm>
        </p:grpSpPr>
        <p:grpSp>
          <p:nvGrpSpPr>
            <p:cNvPr id="102448" name="Group 154">
              <a:extLst>
                <a:ext uri="{FF2B5EF4-FFF2-40B4-BE49-F238E27FC236}">
                  <a16:creationId xmlns:a16="http://schemas.microsoft.com/office/drawing/2014/main" id="{9BF14717-F556-48A5-8828-91CF79EC5A53}"/>
                </a:ext>
              </a:extLst>
            </p:cNvPr>
            <p:cNvGrpSpPr>
              <a:grpSpLocks/>
            </p:cNvGrpSpPr>
            <p:nvPr/>
          </p:nvGrpSpPr>
          <p:grpSpPr bwMode="auto">
            <a:xfrm flipH="1">
              <a:off x="-19050" y="1982788"/>
              <a:ext cx="2457450" cy="425450"/>
              <a:chOff x="6686801" y="2514600"/>
              <a:chExt cx="2457199" cy="426203"/>
            </a:xfrm>
          </p:grpSpPr>
          <p:cxnSp>
            <p:nvCxnSpPr>
              <p:cNvPr id="178" name="Straight Connector 177">
                <a:extLst>
                  <a:ext uri="{FF2B5EF4-FFF2-40B4-BE49-F238E27FC236}">
                    <a16:creationId xmlns:a16="http://schemas.microsoft.com/office/drawing/2014/main" id="{E1861F12-0BA9-482C-B476-A1ED1F925AAF}"/>
                  </a:ext>
                </a:extLst>
              </p:cNvPr>
              <p:cNvCxnSpPr/>
              <p:nvPr/>
            </p:nvCxnSpPr>
            <p:spPr>
              <a:xfrm flipV="1">
                <a:off x="6686801" y="2514600"/>
                <a:ext cx="627850" cy="42632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7F9E7C09-9290-4D88-B76D-6DA7C8BC4E0F}"/>
                  </a:ext>
                </a:extLst>
              </p:cNvPr>
              <p:cNvCxnSpPr/>
              <p:nvPr/>
            </p:nvCxnSpPr>
            <p:spPr>
              <a:xfrm>
                <a:off x="7299595" y="2514600"/>
                <a:ext cx="184440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02449" name="Group 47">
              <a:extLst>
                <a:ext uri="{FF2B5EF4-FFF2-40B4-BE49-F238E27FC236}">
                  <a16:creationId xmlns:a16="http://schemas.microsoft.com/office/drawing/2014/main" id="{FC6D7558-78E0-407E-A85A-3E603CE1C1C0}"/>
                </a:ext>
              </a:extLst>
            </p:cNvPr>
            <p:cNvGrpSpPr>
              <a:grpSpLocks/>
            </p:cNvGrpSpPr>
            <p:nvPr/>
          </p:nvGrpSpPr>
          <p:grpSpPr bwMode="auto">
            <a:xfrm>
              <a:off x="39688" y="2020888"/>
              <a:ext cx="2246312" cy="1255712"/>
              <a:chOff x="18534" y="649287"/>
              <a:chExt cx="2909464" cy="1255713"/>
            </a:xfrm>
          </p:grpSpPr>
          <p:sp>
            <p:nvSpPr>
              <p:cNvPr id="49" name="TextBox 48">
                <a:extLst>
                  <a:ext uri="{FF2B5EF4-FFF2-40B4-BE49-F238E27FC236}">
                    <a16:creationId xmlns:a16="http://schemas.microsoft.com/office/drawing/2014/main" id="{0F62053F-384E-4832-AA79-ABE253667E9D}"/>
                  </a:ext>
                </a:extLst>
              </p:cNvPr>
              <p:cNvSpPr txBox="1"/>
              <p:nvPr/>
            </p:nvSpPr>
            <p:spPr>
              <a:xfrm>
                <a:off x="18519" y="966869"/>
                <a:ext cx="2909888" cy="938131"/>
              </a:xfrm>
              <a:prstGeom prst="rect">
                <a:avLst/>
              </a:prstGeom>
              <a:noFill/>
              <a:ln>
                <a:noFill/>
              </a:ln>
            </p:spPr>
            <p:txBody>
              <a:bodyPr/>
              <a:lstStyle>
                <a:defPPr>
                  <a:defRPr lang="en-US"/>
                </a:defPPr>
                <a:lvl1pPr algn="ctr">
                  <a:defRPr sz="1200" b="1">
                    <a:solidFill>
                      <a:srgbClr val="0E2464"/>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S PGothic" panose="020B0600070205080204" pitchFamily="34" charset="-128"/>
                    <a:cs typeface="Arial" panose="020B0604020202020204" pitchFamily="34" charset="0"/>
                  </a:rPr>
                  <a:t>Consumers test upcoming system changes before they are implemented.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S PGothic"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S PGothic"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05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50" name="TextBox 7">
                <a:extLst>
                  <a:ext uri="{FF2B5EF4-FFF2-40B4-BE49-F238E27FC236}">
                    <a16:creationId xmlns:a16="http://schemas.microsoft.com/office/drawing/2014/main" id="{EC770D4D-D858-4FA8-A0D0-65207993C760}"/>
                  </a:ext>
                </a:extLst>
              </p:cNvPr>
              <p:cNvSpPr txBox="1">
                <a:spLocks noChangeArrowheads="1"/>
              </p:cNvSpPr>
              <p:nvPr/>
            </p:nvSpPr>
            <p:spPr bwMode="auto">
              <a:xfrm>
                <a:off x="18519" y="650017"/>
                <a:ext cx="2909888" cy="312192"/>
              </a:xfrm>
              <a:prstGeom prst="rect">
                <a:avLst/>
              </a:prstGeom>
              <a:noFill/>
              <a:ln w="9525">
                <a:noFill/>
                <a:miter lim="800000"/>
                <a:headEnd/>
                <a:tailEnd/>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prstClr val="white">
                        <a:lumMod val="50000"/>
                      </a:prstClr>
                    </a:solidFill>
                    <a:effectLst/>
                    <a:uLnTx/>
                    <a:uFillTx/>
                    <a:latin typeface="Arial Narrow" panose="020B0606020202030204" pitchFamily="34" charset="0"/>
                    <a:ea typeface="MS PGothic" panose="020B0600070205080204" pitchFamily="34" charset="-128"/>
                    <a:cs typeface="Arial" panose="020B0604020202020204" pitchFamily="34" charset="0"/>
                  </a:rPr>
                  <a:t>Usability Testing</a:t>
                </a:r>
              </a:p>
            </p:txBody>
          </p:sp>
        </p:grpSp>
      </p:grpSp>
      <p:grpSp>
        <p:nvGrpSpPr>
          <p:cNvPr id="102402" name="Group 30">
            <a:extLst>
              <a:ext uri="{FF2B5EF4-FFF2-40B4-BE49-F238E27FC236}">
                <a16:creationId xmlns:a16="http://schemas.microsoft.com/office/drawing/2014/main" id="{ED3727AD-6A4E-48CB-B372-3D2EB3F999D1}"/>
              </a:ext>
            </a:extLst>
          </p:cNvPr>
          <p:cNvGrpSpPr>
            <a:grpSpLocks/>
          </p:cNvGrpSpPr>
          <p:nvPr/>
        </p:nvGrpSpPr>
        <p:grpSpPr bwMode="auto">
          <a:xfrm>
            <a:off x="6553200" y="1704975"/>
            <a:ext cx="2590800" cy="1293813"/>
            <a:chOff x="6686550" y="1982788"/>
            <a:chExt cx="2457450" cy="1293812"/>
          </a:xfrm>
        </p:grpSpPr>
        <p:grpSp>
          <p:nvGrpSpPr>
            <p:cNvPr id="102442" name="Group 183">
              <a:extLst>
                <a:ext uri="{FF2B5EF4-FFF2-40B4-BE49-F238E27FC236}">
                  <a16:creationId xmlns:a16="http://schemas.microsoft.com/office/drawing/2014/main" id="{5FD6473A-25F1-46CD-9274-88E1059EA002}"/>
                </a:ext>
              </a:extLst>
            </p:cNvPr>
            <p:cNvGrpSpPr>
              <a:grpSpLocks/>
            </p:cNvGrpSpPr>
            <p:nvPr/>
          </p:nvGrpSpPr>
          <p:grpSpPr bwMode="auto">
            <a:xfrm>
              <a:off x="6686550" y="1982788"/>
              <a:ext cx="2457450" cy="425450"/>
              <a:chOff x="6686801" y="2514600"/>
              <a:chExt cx="2457199" cy="426203"/>
            </a:xfrm>
          </p:grpSpPr>
          <p:cxnSp>
            <p:nvCxnSpPr>
              <p:cNvPr id="185" name="Straight Connector 184">
                <a:extLst>
                  <a:ext uri="{FF2B5EF4-FFF2-40B4-BE49-F238E27FC236}">
                    <a16:creationId xmlns:a16="http://schemas.microsoft.com/office/drawing/2014/main" id="{10FA764C-C074-44B8-8472-CAF931D722A5}"/>
                  </a:ext>
                </a:extLst>
              </p:cNvPr>
              <p:cNvCxnSpPr/>
              <p:nvPr/>
            </p:nvCxnSpPr>
            <p:spPr>
              <a:xfrm flipV="1">
                <a:off x="6686801" y="2514600"/>
                <a:ext cx="627851" cy="426203"/>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E423BE40-4EC9-45A5-AACC-95EC612078B5}"/>
                  </a:ext>
                </a:extLst>
              </p:cNvPr>
              <p:cNvCxnSpPr/>
              <p:nvPr/>
            </p:nvCxnSpPr>
            <p:spPr>
              <a:xfrm>
                <a:off x="7299596" y="2514600"/>
                <a:ext cx="1844404"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02443" name="Group 57">
              <a:extLst>
                <a:ext uri="{FF2B5EF4-FFF2-40B4-BE49-F238E27FC236}">
                  <a16:creationId xmlns:a16="http://schemas.microsoft.com/office/drawing/2014/main" id="{C3FBBE85-19E2-4D11-AE07-101B862AA6B0}"/>
                </a:ext>
              </a:extLst>
            </p:cNvPr>
            <p:cNvGrpSpPr>
              <a:grpSpLocks/>
            </p:cNvGrpSpPr>
            <p:nvPr/>
          </p:nvGrpSpPr>
          <p:grpSpPr bwMode="auto">
            <a:xfrm>
              <a:off x="7148513" y="2020888"/>
              <a:ext cx="1933575" cy="1255712"/>
              <a:chOff x="18534" y="649287"/>
              <a:chExt cx="2909464" cy="1255713"/>
            </a:xfrm>
          </p:grpSpPr>
          <p:sp>
            <p:nvSpPr>
              <p:cNvPr id="59" name="TextBox 58">
                <a:extLst>
                  <a:ext uri="{FF2B5EF4-FFF2-40B4-BE49-F238E27FC236}">
                    <a16:creationId xmlns:a16="http://schemas.microsoft.com/office/drawing/2014/main" id="{F0C97629-E58B-479A-9091-2F87B7C5B798}"/>
                  </a:ext>
                </a:extLst>
              </p:cNvPr>
              <p:cNvSpPr txBox="1"/>
              <p:nvPr/>
            </p:nvSpPr>
            <p:spPr>
              <a:xfrm>
                <a:off x="19008" y="966787"/>
                <a:ext cx="2909253" cy="938213"/>
              </a:xfrm>
              <a:prstGeom prst="rect">
                <a:avLst/>
              </a:prstGeom>
              <a:noFill/>
              <a:ln>
                <a:noFill/>
              </a:ln>
            </p:spPr>
            <p:txBody>
              <a:bodyPr/>
              <a:lstStyle>
                <a:defPPr>
                  <a:defRPr lang="en-US"/>
                </a:defPPr>
                <a:lvl1pPr algn="ctr">
                  <a:defRPr sz="1200" b="1">
                    <a:solidFill>
                      <a:srgbClr val="0E2464"/>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S PGothic" panose="020B0600070205080204" pitchFamily="34" charset="-128"/>
                    <a:cs typeface="Arial" panose="020B0604020202020204" pitchFamily="34" charset="0"/>
                  </a:rPr>
                  <a:t>The Exchange solicits feedback from customers and assisters through surveys of: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S PGothic" panose="020B0600070205080204" pitchFamily="34" charset="-128"/>
                    <a:cs typeface="Arial" panose="020B0604020202020204" pitchFamily="34" charset="0"/>
                  </a:rPr>
                  <a:t>All Customers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S PGothic" panose="020B0600070205080204" pitchFamily="34" charset="-128"/>
                    <a:cs typeface="Arial" panose="020B0604020202020204" pitchFamily="34" charset="0"/>
                  </a:rPr>
                  <a:t>New Customers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S PGothic" panose="020B0600070205080204" pitchFamily="34" charset="-128"/>
                    <a:cs typeface="Arial" panose="020B0604020202020204" pitchFamily="34" charset="0"/>
                  </a:rPr>
                  <a:t>Customers Who Did Not Renew</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S PGothic" panose="020B0600070205080204" pitchFamily="34" charset="-128"/>
                    <a:cs typeface="Arial" panose="020B0604020202020204" pitchFamily="34" charset="0"/>
                  </a:rPr>
                  <a:t>Customers with Limited English Proficiency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S PGothic" panose="020B0600070205080204" pitchFamily="34" charset="-128"/>
                    <a:cs typeface="Arial" panose="020B0604020202020204" pitchFamily="34" charset="0"/>
                  </a:rPr>
                  <a:t>Navigators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S PGothic" panose="020B0600070205080204" pitchFamily="34" charset="-128"/>
                    <a:cs typeface="Arial" panose="020B0604020202020204" pitchFamily="34" charset="0"/>
                  </a:rPr>
                  <a:t>Brokers</a:t>
                </a:r>
              </a:p>
            </p:txBody>
          </p:sp>
          <p:sp>
            <p:nvSpPr>
              <p:cNvPr id="60" name="TextBox 7">
                <a:extLst>
                  <a:ext uri="{FF2B5EF4-FFF2-40B4-BE49-F238E27FC236}">
                    <a16:creationId xmlns:a16="http://schemas.microsoft.com/office/drawing/2014/main" id="{EF344F44-0BBC-4F62-B528-1C048B495F53}"/>
                  </a:ext>
                </a:extLst>
              </p:cNvPr>
              <p:cNvSpPr txBox="1">
                <a:spLocks noChangeArrowheads="1"/>
              </p:cNvSpPr>
              <p:nvPr/>
            </p:nvSpPr>
            <p:spPr bwMode="auto">
              <a:xfrm>
                <a:off x="19008" y="649287"/>
                <a:ext cx="2909253" cy="312738"/>
              </a:xfrm>
              <a:prstGeom prst="rect">
                <a:avLst/>
              </a:prstGeom>
              <a:noFill/>
              <a:ln w="9525">
                <a:noFill/>
                <a:miter lim="800000"/>
                <a:headEnd/>
                <a:tailEnd/>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prstClr val="white">
                        <a:lumMod val="50000"/>
                      </a:prstClr>
                    </a:solidFill>
                    <a:effectLst/>
                    <a:uLnTx/>
                    <a:uFillTx/>
                    <a:latin typeface="Arial Narrow" panose="020B0606020202030204" pitchFamily="34" charset="0"/>
                    <a:ea typeface="MS PGothic" panose="020B0600070205080204" pitchFamily="34" charset="-128"/>
                    <a:cs typeface="Arial" panose="020B0604020202020204" pitchFamily="34" charset="0"/>
                  </a:rPr>
                  <a:t>Surveys</a:t>
                </a:r>
              </a:p>
            </p:txBody>
          </p:sp>
        </p:grpSp>
      </p:grpSp>
      <p:sp>
        <p:nvSpPr>
          <p:cNvPr id="124" name="Partial Circle 123">
            <a:extLst>
              <a:ext uri="{FF2B5EF4-FFF2-40B4-BE49-F238E27FC236}">
                <a16:creationId xmlns:a16="http://schemas.microsoft.com/office/drawing/2014/main" id="{E2F6A0ED-09B1-4396-B482-C0AF953BDD48}"/>
              </a:ext>
            </a:extLst>
          </p:cNvPr>
          <p:cNvSpPr/>
          <p:nvPr/>
        </p:nvSpPr>
        <p:spPr>
          <a:xfrm rot="10800000">
            <a:off x="2884488" y="1806575"/>
            <a:ext cx="3413125" cy="3413125"/>
          </a:xfrm>
          <a:prstGeom prst="pie">
            <a:avLst>
              <a:gd name="adj1" fmla="val 16200000"/>
              <a:gd name="adj2" fmla="val 19285716"/>
            </a:avLst>
          </a:prstGeom>
          <a:solidFill>
            <a:schemeClr val="accent1">
              <a:lumMod val="40000"/>
              <a:lumOff val="60000"/>
            </a:schemeClr>
          </a:solidFill>
          <a:ln w="381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2" name="Partial Circle 121">
            <a:extLst>
              <a:ext uri="{FF2B5EF4-FFF2-40B4-BE49-F238E27FC236}">
                <a16:creationId xmlns:a16="http://schemas.microsoft.com/office/drawing/2014/main" id="{8AC153EF-7305-4B3B-B0C7-7CD9A8E3C59B}"/>
              </a:ext>
            </a:extLst>
          </p:cNvPr>
          <p:cNvSpPr/>
          <p:nvPr/>
        </p:nvSpPr>
        <p:spPr>
          <a:xfrm rot="10800000">
            <a:off x="2882900" y="1806575"/>
            <a:ext cx="3414713" cy="3413125"/>
          </a:xfrm>
          <a:prstGeom prst="pie">
            <a:avLst>
              <a:gd name="adj1" fmla="val 19285716"/>
              <a:gd name="adj2" fmla="val 771428"/>
            </a:avLst>
          </a:prstGeom>
          <a:solidFill>
            <a:schemeClr val="accent1"/>
          </a:solidFill>
          <a:ln w="381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0" name="Partial Circle 119">
            <a:extLst>
              <a:ext uri="{FF2B5EF4-FFF2-40B4-BE49-F238E27FC236}">
                <a16:creationId xmlns:a16="http://schemas.microsoft.com/office/drawing/2014/main" id="{19B82394-CA3D-4A77-A239-CE99C9127229}"/>
              </a:ext>
            </a:extLst>
          </p:cNvPr>
          <p:cNvSpPr/>
          <p:nvPr/>
        </p:nvSpPr>
        <p:spPr>
          <a:xfrm rot="10800000">
            <a:off x="2882900" y="1806575"/>
            <a:ext cx="3414713" cy="3413125"/>
          </a:xfrm>
          <a:prstGeom prst="pie">
            <a:avLst>
              <a:gd name="adj1" fmla="val 771428"/>
              <a:gd name="adj2" fmla="val 3857143"/>
            </a:avLst>
          </a:prstGeom>
          <a:solidFill>
            <a:schemeClr val="accent1">
              <a:lumMod val="40000"/>
              <a:lumOff val="60000"/>
            </a:schemeClr>
          </a:solidFill>
          <a:ln w="381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8" name="Partial Circle 117">
            <a:extLst>
              <a:ext uri="{FF2B5EF4-FFF2-40B4-BE49-F238E27FC236}">
                <a16:creationId xmlns:a16="http://schemas.microsoft.com/office/drawing/2014/main" id="{35078C6A-648F-4342-B437-1DF4821908EF}"/>
              </a:ext>
            </a:extLst>
          </p:cNvPr>
          <p:cNvSpPr/>
          <p:nvPr/>
        </p:nvSpPr>
        <p:spPr>
          <a:xfrm rot="10800000">
            <a:off x="2882900" y="1806575"/>
            <a:ext cx="3414713" cy="3413125"/>
          </a:xfrm>
          <a:prstGeom prst="pie">
            <a:avLst>
              <a:gd name="adj1" fmla="val 3857226"/>
              <a:gd name="adj2" fmla="val 6942858"/>
            </a:avLst>
          </a:prstGeom>
          <a:solidFill>
            <a:schemeClr val="accent6"/>
          </a:solidFill>
          <a:ln w="381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6" name="Partial Circle 115">
            <a:extLst>
              <a:ext uri="{FF2B5EF4-FFF2-40B4-BE49-F238E27FC236}">
                <a16:creationId xmlns:a16="http://schemas.microsoft.com/office/drawing/2014/main" id="{3B069B27-6EC8-4DD8-8342-B8BE69367597}"/>
              </a:ext>
            </a:extLst>
          </p:cNvPr>
          <p:cNvSpPr/>
          <p:nvPr/>
        </p:nvSpPr>
        <p:spPr>
          <a:xfrm rot="10800000">
            <a:off x="2882900" y="1806575"/>
            <a:ext cx="3414713" cy="3413125"/>
          </a:xfrm>
          <a:prstGeom prst="pie">
            <a:avLst>
              <a:gd name="adj1" fmla="val 6942858"/>
              <a:gd name="adj2" fmla="val 10028574"/>
            </a:avLst>
          </a:prstGeom>
          <a:solidFill>
            <a:schemeClr val="accent3">
              <a:lumMod val="40000"/>
              <a:lumOff val="60000"/>
            </a:schemeClr>
          </a:solidFill>
          <a:ln w="381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4" name="Partial Circle 113">
            <a:extLst>
              <a:ext uri="{FF2B5EF4-FFF2-40B4-BE49-F238E27FC236}">
                <a16:creationId xmlns:a16="http://schemas.microsoft.com/office/drawing/2014/main" id="{3F1F1176-246D-47D5-B8AF-F42964FB3D04}"/>
              </a:ext>
            </a:extLst>
          </p:cNvPr>
          <p:cNvSpPr/>
          <p:nvPr/>
        </p:nvSpPr>
        <p:spPr>
          <a:xfrm rot="10800000">
            <a:off x="2882900" y="1806575"/>
            <a:ext cx="3414713" cy="3413125"/>
          </a:xfrm>
          <a:prstGeom prst="pie">
            <a:avLst>
              <a:gd name="adj1" fmla="val 10028574"/>
              <a:gd name="adj2" fmla="val 13114284"/>
            </a:avLst>
          </a:prstGeom>
          <a:solidFill>
            <a:schemeClr val="accent3"/>
          </a:solidFill>
          <a:ln w="381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2" name="Partial Circle 111">
            <a:extLst>
              <a:ext uri="{FF2B5EF4-FFF2-40B4-BE49-F238E27FC236}">
                <a16:creationId xmlns:a16="http://schemas.microsoft.com/office/drawing/2014/main" id="{C36D7F0C-D9A8-40E8-9D99-7F4E8CFBAAFB}"/>
              </a:ext>
            </a:extLst>
          </p:cNvPr>
          <p:cNvSpPr/>
          <p:nvPr/>
        </p:nvSpPr>
        <p:spPr>
          <a:xfrm rot="10800000">
            <a:off x="2882900" y="1806575"/>
            <a:ext cx="3414713" cy="3413125"/>
          </a:xfrm>
          <a:prstGeom prst="pie">
            <a:avLst>
              <a:gd name="adj1" fmla="val 13114284"/>
              <a:gd name="adj2" fmla="val 16200000"/>
            </a:avLst>
          </a:prstGeom>
          <a:solidFill>
            <a:schemeClr val="accent3">
              <a:lumMod val="40000"/>
              <a:lumOff val="60000"/>
            </a:schemeClr>
          </a:solidFill>
          <a:ln w="381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 name="Oval 2">
            <a:extLst>
              <a:ext uri="{FF2B5EF4-FFF2-40B4-BE49-F238E27FC236}">
                <a16:creationId xmlns:a16="http://schemas.microsoft.com/office/drawing/2014/main" id="{3B300F35-6C3E-456A-8D8F-195C4DE457F9}"/>
              </a:ext>
            </a:extLst>
          </p:cNvPr>
          <p:cNvSpPr/>
          <p:nvPr/>
        </p:nvSpPr>
        <p:spPr>
          <a:xfrm rot="10800000">
            <a:off x="3905250" y="2819400"/>
            <a:ext cx="1371600" cy="1371600"/>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7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7" name="Oval 126">
            <a:extLst>
              <a:ext uri="{FF2B5EF4-FFF2-40B4-BE49-F238E27FC236}">
                <a16:creationId xmlns:a16="http://schemas.microsoft.com/office/drawing/2014/main" id="{E80669E0-3BA2-4DFD-AAF0-D62A5F01BE6F}"/>
              </a:ext>
            </a:extLst>
          </p:cNvPr>
          <p:cNvSpPr/>
          <p:nvPr/>
        </p:nvSpPr>
        <p:spPr>
          <a:xfrm rot="10800000">
            <a:off x="2533650" y="1752600"/>
            <a:ext cx="1371600" cy="1371600"/>
          </a:xfrm>
          <a:prstGeom prst="ellipse">
            <a:avLst/>
          </a:prstGeom>
          <a:solidFill>
            <a:schemeClr val="bg1"/>
          </a:solidFill>
          <a:ln w="38100">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7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8" name="Oval 127">
            <a:extLst>
              <a:ext uri="{FF2B5EF4-FFF2-40B4-BE49-F238E27FC236}">
                <a16:creationId xmlns:a16="http://schemas.microsoft.com/office/drawing/2014/main" id="{C6D50AE9-CE82-4597-AE6C-D918E7190AF3}"/>
              </a:ext>
            </a:extLst>
          </p:cNvPr>
          <p:cNvSpPr/>
          <p:nvPr/>
        </p:nvSpPr>
        <p:spPr>
          <a:xfrm rot="10800000">
            <a:off x="3905250" y="1006475"/>
            <a:ext cx="1371600" cy="1371600"/>
          </a:xfrm>
          <a:prstGeom prst="ellipse">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7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9" name="Oval 128">
            <a:extLst>
              <a:ext uri="{FF2B5EF4-FFF2-40B4-BE49-F238E27FC236}">
                <a16:creationId xmlns:a16="http://schemas.microsoft.com/office/drawing/2014/main" id="{EF244020-EFE0-4EA3-9563-66FDD2BA52B8}"/>
              </a:ext>
            </a:extLst>
          </p:cNvPr>
          <p:cNvSpPr/>
          <p:nvPr/>
        </p:nvSpPr>
        <p:spPr>
          <a:xfrm rot="10800000">
            <a:off x="5275263" y="1731963"/>
            <a:ext cx="1371600" cy="1371600"/>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7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Oval 129">
            <a:extLst>
              <a:ext uri="{FF2B5EF4-FFF2-40B4-BE49-F238E27FC236}">
                <a16:creationId xmlns:a16="http://schemas.microsoft.com/office/drawing/2014/main" id="{BA854829-4454-4224-A46A-95A3E681A181}"/>
              </a:ext>
            </a:extLst>
          </p:cNvPr>
          <p:cNvSpPr/>
          <p:nvPr/>
        </p:nvSpPr>
        <p:spPr>
          <a:xfrm rot="10800000">
            <a:off x="5567363" y="3200400"/>
            <a:ext cx="1371600" cy="1371600"/>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7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1" name="Oval 140">
            <a:extLst>
              <a:ext uri="{FF2B5EF4-FFF2-40B4-BE49-F238E27FC236}">
                <a16:creationId xmlns:a16="http://schemas.microsoft.com/office/drawing/2014/main" id="{CB0C3204-37C2-4570-B498-EE6B301CE7D7}"/>
              </a:ext>
            </a:extLst>
          </p:cNvPr>
          <p:cNvSpPr/>
          <p:nvPr/>
        </p:nvSpPr>
        <p:spPr>
          <a:xfrm rot="10800000">
            <a:off x="4667250" y="4413250"/>
            <a:ext cx="1371600" cy="1371600"/>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7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2" name="Oval 141">
            <a:extLst>
              <a:ext uri="{FF2B5EF4-FFF2-40B4-BE49-F238E27FC236}">
                <a16:creationId xmlns:a16="http://schemas.microsoft.com/office/drawing/2014/main" id="{04D3675A-2ABE-4557-AE5E-0329BB086338}"/>
              </a:ext>
            </a:extLst>
          </p:cNvPr>
          <p:cNvSpPr/>
          <p:nvPr/>
        </p:nvSpPr>
        <p:spPr>
          <a:xfrm rot="10800000">
            <a:off x="3143250" y="4413250"/>
            <a:ext cx="1371600" cy="1371600"/>
          </a:xfrm>
          <a:prstGeom prst="ellipse">
            <a:avLst/>
          </a:prstGeom>
          <a:solidFill>
            <a:schemeClr val="bg1"/>
          </a:solidFill>
          <a:ln w="38100">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7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3" name="Oval 142">
            <a:extLst>
              <a:ext uri="{FF2B5EF4-FFF2-40B4-BE49-F238E27FC236}">
                <a16:creationId xmlns:a16="http://schemas.microsoft.com/office/drawing/2014/main" id="{DB9C7593-50E8-4382-8DD1-0D6092FE452B}"/>
              </a:ext>
            </a:extLst>
          </p:cNvPr>
          <p:cNvSpPr/>
          <p:nvPr/>
        </p:nvSpPr>
        <p:spPr>
          <a:xfrm rot="10800000">
            <a:off x="2268538" y="3200400"/>
            <a:ext cx="1371600" cy="1371600"/>
          </a:xfrm>
          <a:prstGeom prst="ellipse">
            <a:avLst/>
          </a:prstGeom>
          <a:solidFill>
            <a:schemeClr val="bg1"/>
          </a:solidFill>
          <a:ln w="38100">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72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02418" name="Group 151">
            <a:extLst>
              <a:ext uri="{FF2B5EF4-FFF2-40B4-BE49-F238E27FC236}">
                <a16:creationId xmlns:a16="http://schemas.microsoft.com/office/drawing/2014/main" id="{A4004C69-F6C0-4701-90E1-8D19A1B1D5E4}"/>
              </a:ext>
            </a:extLst>
          </p:cNvPr>
          <p:cNvGrpSpPr>
            <a:grpSpLocks/>
          </p:cNvGrpSpPr>
          <p:nvPr/>
        </p:nvGrpSpPr>
        <p:grpSpPr bwMode="auto">
          <a:xfrm flipH="1" flipV="1">
            <a:off x="0" y="4476750"/>
            <a:ext cx="2590800" cy="427038"/>
            <a:chOff x="6686801" y="2514599"/>
            <a:chExt cx="2590233" cy="426204"/>
          </a:xfrm>
        </p:grpSpPr>
        <p:cxnSp>
          <p:nvCxnSpPr>
            <p:cNvPr id="153" name="Straight Connector 152">
              <a:extLst>
                <a:ext uri="{FF2B5EF4-FFF2-40B4-BE49-F238E27FC236}">
                  <a16:creationId xmlns:a16="http://schemas.microsoft.com/office/drawing/2014/main" id="{DF91F90D-FE01-4261-BCDA-A6EB94968244}"/>
                </a:ext>
              </a:extLst>
            </p:cNvPr>
            <p:cNvCxnSpPr/>
            <p:nvPr/>
          </p:nvCxnSpPr>
          <p:spPr>
            <a:xfrm flipV="1">
              <a:off x="6686801" y="2514599"/>
              <a:ext cx="628512" cy="42620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D5B31BF1-1083-4B1D-9D9D-CA73BF36144C}"/>
                </a:ext>
              </a:extLst>
            </p:cNvPr>
            <p:cNvCxnSpPr>
              <a:cxnSpLocks/>
            </p:cNvCxnSpPr>
            <p:nvPr/>
          </p:nvCxnSpPr>
          <p:spPr>
            <a:xfrm>
              <a:off x="7299442" y="2514599"/>
              <a:ext cx="197759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02419" name="Group 83">
            <a:extLst>
              <a:ext uri="{FF2B5EF4-FFF2-40B4-BE49-F238E27FC236}">
                <a16:creationId xmlns:a16="http://schemas.microsoft.com/office/drawing/2014/main" id="{EEAEDDC5-A707-45C0-9073-05FB04D61EAC}"/>
              </a:ext>
            </a:extLst>
          </p:cNvPr>
          <p:cNvGrpSpPr>
            <a:grpSpLocks/>
          </p:cNvGrpSpPr>
          <p:nvPr/>
        </p:nvGrpSpPr>
        <p:grpSpPr bwMode="auto">
          <a:xfrm>
            <a:off x="39688" y="4945063"/>
            <a:ext cx="2551112" cy="1255712"/>
            <a:chOff x="18534" y="649287"/>
            <a:chExt cx="2909464" cy="1255713"/>
          </a:xfrm>
        </p:grpSpPr>
        <p:sp>
          <p:nvSpPr>
            <p:cNvPr id="85" name="TextBox 84">
              <a:extLst>
                <a:ext uri="{FF2B5EF4-FFF2-40B4-BE49-F238E27FC236}">
                  <a16:creationId xmlns:a16="http://schemas.microsoft.com/office/drawing/2014/main" id="{6574C70F-8AE7-49F5-95AE-09B5391C0F63}"/>
                </a:ext>
              </a:extLst>
            </p:cNvPr>
            <p:cNvSpPr txBox="1"/>
            <p:nvPr/>
          </p:nvSpPr>
          <p:spPr>
            <a:xfrm>
              <a:off x="18534" y="966787"/>
              <a:ext cx="2909464" cy="938213"/>
            </a:xfrm>
            <a:prstGeom prst="rect">
              <a:avLst/>
            </a:prstGeom>
            <a:noFill/>
            <a:ln>
              <a:noFill/>
            </a:ln>
          </p:spPr>
          <p:txBody>
            <a:bodyPr/>
            <a:lstStyle>
              <a:defPPr>
                <a:defRPr lang="en-US"/>
              </a:defPPr>
              <a:lvl1pPr algn="ctr">
                <a:defRPr sz="1200" b="1">
                  <a:solidFill>
                    <a:srgbClr val="0E2464"/>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S PGothic" panose="020B0600070205080204" pitchFamily="34" charset="-128"/>
                  <a:cs typeface="Arial" panose="020B0604020202020204" pitchFamily="34" charset="0"/>
                </a:rPr>
                <a:t>Exchange staff enlist design experts to: review system designs for clarity and ease of use; share existing best practices; and provide design recommendations.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05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86" name="TextBox 7">
              <a:extLst>
                <a:ext uri="{FF2B5EF4-FFF2-40B4-BE49-F238E27FC236}">
                  <a16:creationId xmlns:a16="http://schemas.microsoft.com/office/drawing/2014/main" id="{96AEEABF-86FC-4B2D-8A1B-A1458ADCE578}"/>
                </a:ext>
              </a:extLst>
            </p:cNvPr>
            <p:cNvSpPr txBox="1">
              <a:spLocks noChangeArrowheads="1"/>
            </p:cNvSpPr>
            <p:nvPr/>
          </p:nvSpPr>
          <p:spPr bwMode="auto">
            <a:xfrm>
              <a:off x="18534" y="649287"/>
              <a:ext cx="2909464" cy="312737"/>
            </a:xfrm>
            <a:prstGeom prst="rect">
              <a:avLst/>
            </a:prstGeom>
            <a:noFill/>
            <a:ln w="9525">
              <a:noFill/>
              <a:miter lim="800000"/>
              <a:headEnd/>
              <a:tailEnd/>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prstClr val="white">
                      <a:lumMod val="50000"/>
                    </a:prstClr>
                  </a:solidFill>
                  <a:effectLst/>
                  <a:uLnTx/>
                  <a:uFillTx/>
                  <a:latin typeface="Arial Narrow" panose="020B0606020202030204" pitchFamily="34" charset="0"/>
                  <a:ea typeface="MS PGothic" panose="020B0600070205080204" pitchFamily="34" charset="-128"/>
                  <a:cs typeface="Arial" panose="020B0604020202020204" pitchFamily="34" charset="0"/>
                </a:rPr>
                <a:t>Expert Review</a:t>
              </a:r>
            </a:p>
          </p:txBody>
        </p:sp>
      </p:grpSp>
      <p:grpSp>
        <p:nvGrpSpPr>
          <p:cNvPr id="102420" name="Group 148">
            <a:extLst>
              <a:ext uri="{FF2B5EF4-FFF2-40B4-BE49-F238E27FC236}">
                <a16:creationId xmlns:a16="http://schemas.microsoft.com/office/drawing/2014/main" id="{AB92B79F-9A40-4F53-8E69-9FCFEB6B55AC}"/>
              </a:ext>
            </a:extLst>
          </p:cNvPr>
          <p:cNvGrpSpPr>
            <a:grpSpLocks/>
          </p:cNvGrpSpPr>
          <p:nvPr/>
        </p:nvGrpSpPr>
        <p:grpSpPr bwMode="auto">
          <a:xfrm flipV="1">
            <a:off x="6586538" y="4465638"/>
            <a:ext cx="2547937" cy="427037"/>
            <a:chOff x="6686801" y="2514600"/>
            <a:chExt cx="2547378" cy="426203"/>
          </a:xfrm>
        </p:grpSpPr>
        <p:cxnSp>
          <p:nvCxnSpPr>
            <p:cNvPr id="150" name="Straight Connector 149">
              <a:extLst>
                <a:ext uri="{FF2B5EF4-FFF2-40B4-BE49-F238E27FC236}">
                  <a16:creationId xmlns:a16="http://schemas.microsoft.com/office/drawing/2014/main" id="{566CA383-C726-48CD-9E7A-D6470543BF34}"/>
                </a:ext>
              </a:extLst>
            </p:cNvPr>
            <p:cNvCxnSpPr/>
            <p:nvPr/>
          </p:nvCxnSpPr>
          <p:spPr>
            <a:xfrm flipV="1">
              <a:off x="6686801" y="2514600"/>
              <a:ext cx="628512" cy="426203"/>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868DE33F-CA40-4E9E-8050-C0DC3B5A77FF}"/>
                </a:ext>
              </a:extLst>
            </p:cNvPr>
            <p:cNvCxnSpPr>
              <a:cxnSpLocks/>
            </p:cNvCxnSpPr>
            <p:nvPr/>
          </p:nvCxnSpPr>
          <p:spPr>
            <a:xfrm>
              <a:off x="7299442" y="2514600"/>
              <a:ext cx="1934737" cy="1584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102421" name="Graphic 3" descr="Family with two children">
            <a:extLst>
              <a:ext uri="{FF2B5EF4-FFF2-40B4-BE49-F238E27FC236}">
                <a16:creationId xmlns:a16="http://schemas.microsoft.com/office/drawing/2014/main" id="{EF5F624F-A71C-4445-94F1-113084CC40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3363" y="2959100"/>
            <a:ext cx="110648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2" name="Graphic 8" descr="Thought bubble">
            <a:extLst>
              <a:ext uri="{FF2B5EF4-FFF2-40B4-BE49-F238E27FC236}">
                <a16:creationId xmlns:a16="http://schemas.microsoft.com/office/drawing/2014/main" id="{46E4E74C-3EDD-42EE-ABD9-D397021E78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5338" y="4552950"/>
            <a:ext cx="1090612"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3" name="Graphic 12" descr="Chat">
            <a:extLst>
              <a:ext uri="{FF2B5EF4-FFF2-40B4-BE49-F238E27FC236}">
                <a16:creationId xmlns:a16="http://schemas.microsoft.com/office/drawing/2014/main" id="{79096E4E-74B7-424D-A1C3-9F1FDB8DC9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8863" y="4524375"/>
            <a:ext cx="1087437"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4" name="Graphic 21" descr="Lightbulb">
            <a:extLst>
              <a:ext uri="{FF2B5EF4-FFF2-40B4-BE49-F238E27FC236}">
                <a16:creationId xmlns:a16="http://schemas.microsoft.com/office/drawing/2014/main" id="{ED0776AE-F107-4508-87F4-4AFA2B2F10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7963" y="1136650"/>
            <a:ext cx="1103312"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5" name="Graphic 27" descr="Checklist">
            <a:extLst>
              <a:ext uri="{FF2B5EF4-FFF2-40B4-BE49-F238E27FC236}">
                <a16:creationId xmlns:a16="http://schemas.microsoft.com/office/drawing/2014/main" id="{DACD7F82-569F-4CD9-A637-EFFACEE23A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05438" y="1865313"/>
            <a:ext cx="11017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6" name="Graphic 29" descr="Meeting">
            <a:extLst>
              <a:ext uri="{FF2B5EF4-FFF2-40B4-BE49-F238E27FC236}">
                <a16:creationId xmlns:a16="http://schemas.microsoft.com/office/drawing/2014/main" id="{F05B9512-BB98-4F70-9C87-B528DC6309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00713" y="3333750"/>
            <a:ext cx="1103312"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7" name="Graphic 34" descr="Ribbon">
            <a:extLst>
              <a:ext uri="{FF2B5EF4-FFF2-40B4-BE49-F238E27FC236}">
                <a16:creationId xmlns:a16="http://schemas.microsoft.com/office/drawing/2014/main" id="{FC7E57B1-60F8-4928-A9BB-DC55821FF7B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9825" y="3340100"/>
            <a:ext cx="108743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3" name="Title 1">
            <a:extLst>
              <a:ext uri="{FF2B5EF4-FFF2-40B4-BE49-F238E27FC236}">
                <a16:creationId xmlns:a16="http://schemas.microsoft.com/office/drawing/2014/main" id="{D3C95D4B-B037-49CA-8B05-0D1C72A2E7EB}"/>
              </a:ext>
            </a:extLst>
          </p:cNvPr>
          <p:cNvSpPr txBox="1">
            <a:spLocks/>
          </p:cNvSpPr>
          <p:nvPr/>
        </p:nvSpPr>
        <p:spPr bwMode="auto">
          <a:xfrm>
            <a:off x="0" y="0"/>
            <a:ext cx="9144000" cy="935038"/>
          </a:xfrm>
          <a:prstGeom prst="rect">
            <a:avLst/>
          </a:prstGeom>
          <a:noFill/>
          <a:ln>
            <a:noFill/>
          </a:ln>
        </p:spPr>
        <p:txBody>
          <a:bodyPr anchor="ctr"/>
          <a:lstStyle>
            <a:lvl1pPr>
              <a:lnSpc>
                <a:spcPct val="90000"/>
              </a:lnSpc>
              <a:spcBef>
                <a:spcPts val="1800"/>
              </a:spcBef>
              <a:buClr>
                <a:schemeClr val="accent1"/>
              </a:buClr>
              <a:buSzPct val="100000"/>
              <a:buFont typeface="Arial" panose="020B0604020202020204" pitchFamily="34" charset="0"/>
              <a:buChar char="▪"/>
              <a:defRPr sz="2400">
                <a:solidFill>
                  <a:schemeClr val="tx1"/>
                </a:solidFill>
                <a:latin typeface="Calibri" panose="020F0502020204030204" pitchFamily="34" charset="0"/>
              </a:defRPr>
            </a:lvl1pPr>
            <a:lvl2pPr marL="593725" indent="-228600">
              <a:lnSpc>
                <a:spcPct val="90000"/>
              </a:lnSpc>
              <a:spcBef>
                <a:spcPts val="8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2pPr>
            <a:lvl3pPr indent="-228600">
              <a:lnSpc>
                <a:spcPct val="90000"/>
              </a:lnSpc>
              <a:spcBef>
                <a:spcPts val="800"/>
              </a:spcBef>
              <a:buClr>
                <a:schemeClr val="accent1"/>
              </a:buClr>
              <a:buSzPct val="100000"/>
              <a:buFont typeface="Arial" panose="020B0604020202020204" pitchFamily="34" charset="0"/>
              <a:buChar char="▪"/>
              <a:defRPr>
                <a:solidFill>
                  <a:schemeClr val="tx1"/>
                </a:solidFill>
                <a:latin typeface="Calibri" panose="020F0502020204030204" pitchFamily="34" charset="0"/>
              </a:defRPr>
            </a:lvl3pPr>
            <a:lvl4pPr marL="1187450" indent="-182563">
              <a:lnSpc>
                <a:spcPct val="90000"/>
              </a:lnSpc>
              <a:spcBef>
                <a:spcPts val="800"/>
              </a:spcBef>
              <a:buClr>
                <a:schemeClr val="accent1"/>
              </a:buClr>
              <a:buSzPct val="100000"/>
              <a:buFont typeface="Arial" panose="020B0604020202020204" pitchFamily="34" charset="0"/>
              <a:buChar char="▪"/>
              <a:defRPr sz="1600">
                <a:solidFill>
                  <a:schemeClr val="tx1"/>
                </a:solidFill>
                <a:latin typeface="Calibri" panose="020F0502020204030204" pitchFamily="34" charset="0"/>
              </a:defRPr>
            </a:lvl4pPr>
            <a:lvl5pPr marL="1462088" indent="-182563">
              <a:lnSpc>
                <a:spcPct val="90000"/>
              </a:lnSpc>
              <a:spcBef>
                <a:spcPts val="800"/>
              </a:spcBef>
              <a:buClr>
                <a:schemeClr val="accent1"/>
              </a:buClr>
              <a:buSzPct val="100000"/>
              <a:buFont typeface="Arial" panose="020B0604020202020204" pitchFamily="34" charset="0"/>
              <a:buChar char="▪"/>
              <a:defRPr sz="1600">
                <a:solidFill>
                  <a:schemeClr val="tx1"/>
                </a:solidFill>
                <a:latin typeface="Calibri" panose="020F0502020204030204" pitchFamily="34" charset="0"/>
              </a:defRPr>
            </a:lvl5pPr>
            <a:lvl6pPr marL="1919288" indent="-182563" eaLnBrk="0" fontAlgn="base" hangingPunct="0">
              <a:lnSpc>
                <a:spcPct val="90000"/>
              </a:lnSpc>
              <a:spcBef>
                <a:spcPts val="800"/>
              </a:spcBef>
              <a:spcAft>
                <a:spcPct val="0"/>
              </a:spcAft>
              <a:buClr>
                <a:schemeClr val="accent1"/>
              </a:buClr>
              <a:buSzPct val="100000"/>
              <a:buFont typeface="Arial" panose="020B0604020202020204" pitchFamily="34" charset="0"/>
              <a:buChar char="▪"/>
              <a:defRPr sz="1600">
                <a:solidFill>
                  <a:schemeClr val="tx1"/>
                </a:solidFill>
                <a:latin typeface="Calibri" panose="020F0502020204030204" pitchFamily="34" charset="0"/>
              </a:defRPr>
            </a:lvl6pPr>
            <a:lvl7pPr marL="2376488" indent="-182563" eaLnBrk="0" fontAlgn="base" hangingPunct="0">
              <a:lnSpc>
                <a:spcPct val="90000"/>
              </a:lnSpc>
              <a:spcBef>
                <a:spcPts val="800"/>
              </a:spcBef>
              <a:spcAft>
                <a:spcPct val="0"/>
              </a:spcAft>
              <a:buClr>
                <a:schemeClr val="accent1"/>
              </a:buClr>
              <a:buSzPct val="100000"/>
              <a:buFont typeface="Arial" panose="020B0604020202020204" pitchFamily="34" charset="0"/>
              <a:buChar char="▪"/>
              <a:defRPr sz="1600">
                <a:solidFill>
                  <a:schemeClr val="tx1"/>
                </a:solidFill>
                <a:latin typeface="Calibri" panose="020F0502020204030204" pitchFamily="34" charset="0"/>
              </a:defRPr>
            </a:lvl7pPr>
            <a:lvl8pPr marL="2833688" indent="-182563" eaLnBrk="0" fontAlgn="base" hangingPunct="0">
              <a:lnSpc>
                <a:spcPct val="90000"/>
              </a:lnSpc>
              <a:spcBef>
                <a:spcPts val="800"/>
              </a:spcBef>
              <a:spcAft>
                <a:spcPct val="0"/>
              </a:spcAft>
              <a:buClr>
                <a:schemeClr val="accent1"/>
              </a:buClr>
              <a:buSzPct val="100000"/>
              <a:buFont typeface="Arial" panose="020B0604020202020204" pitchFamily="34" charset="0"/>
              <a:buChar char="▪"/>
              <a:defRPr sz="1600">
                <a:solidFill>
                  <a:schemeClr val="tx1"/>
                </a:solidFill>
                <a:latin typeface="Calibri" panose="020F0502020204030204" pitchFamily="34" charset="0"/>
              </a:defRPr>
            </a:lvl8pPr>
            <a:lvl9pPr marL="3290888" indent="-182563" eaLnBrk="0" fontAlgn="base" hangingPunct="0">
              <a:lnSpc>
                <a:spcPct val="90000"/>
              </a:lnSpc>
              <a:spcBef>
                <a:spcPts val="800"/>
              </a:spcBef>
              <a:spcAft>
                <a:spcPct val="0"/>
              </a:spcAft>
              <a:buClr>
                <a:schemeClr val="accent1"/>
              </a:buClr>
              <a:buSzPct val="100000"/>
              <a:buFont typeface="Arial" panose="020B0604020202020204" pitchFamily="34" charset="0"/>
              <a:buChar char="▪"/>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1E386A"/>
                </a:solidFill>
                <a:effectLst/>
                <a:uLnTx/>
                <a:uFillTx/>
                <a:latin typeface="Calibri Light" panose="020F0302020204030204" pitchFamily="34" charset="0"/>
                <a:ea typeface="MS PGothic" panose="020B0600070205080204" pitchFamily="34" charset="-128"/>
                <a:cs typeface="Arial" panose="020B0604020202020204" pitchFamily="34" charset="0"/>
              </a:rPr>
              <a:t>Understanding Our Customers</a:t>
            </a:r>
          </a:p>
        </p:txBody>
      </p:sp>
      <p:pic>
        <p:nvPicPr>
          <p:cNvPr id="102429" name="Graphic 40" descr="Theatre">
            <a:extLst>
              <a:ext uri="{FF2B5EF4-FFF2-40B4-BE49-F238E27FC236}">
                <a16:creationId xmlns:a16="http://schemas.microsoft.com/office/drawing/2014/main" id="{1A6D07B7-A6D3-4E4C-85B2-765B4C1C0AE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2400" y="1890713"/>
            <a:ext cx="1050925"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30" name="Group 57">
            <a:extLst>
              <a:ext uri="{FF2B5EF4-FFF2-40B4-BE49-F238E27FC236}">
                <a16:creationId xmlns:a16="http://schemas.microsoft.com/office/drawing/2014/main" id="{F25FD720-D4D9-42C2-8AE5-62B16FB89C94}"/>
              </a:ext>
            </a:extLst>
          </p:cNvPr>
          <p:cNvGrpSpPr>
            <a:grpSpLocks/>
          </p:cNvGrpSpPr>
          <p:nvPr/>
        </p:nvGrpSpPr>
        <p:grpSpPr bwMode="auto">
          <a:xfrm>
            <a:off x="7029450" y="4945063"/>
            <a:ext cx="2038350" cy="1255712"/>
            <a:chOff x="18534" y="649287"/>
            <a:chExt cx="2909464" cy="1255713"/>
          </a:xfrm>
        </p:grpSpPr>
        <p:sp>
          <p:nvSpPr>
            <p:cNvPr id="58" name="TextBox 57">
              <a:extLst>
                <a:ext uri="{FF2B5EF4-FFF2-40B4-BE49-F238E27FC236}">
                  <a16:creationId xmlns:a16="http://schemas.microsoft.com/office/drawing/2014/main" id="{20DCD897-E860-451D-959E-63DD922C3ED3}"/>
                </a:ext>
              </a:extLst>
            </p:cNvPr>
            <p:cNvSpPr txBox="1"/>
            <p:nvPr/>
          </p:nvSpPr>
          <p:spPr>
            <a:xfrm>
              <a:off x="18534" y="966787"/>
              <a:ext cx="2909464" cy="938213"/>
            </a:xfrm>
            <a:prstGeom prst="rect">
              <a:avLst/>
            </a:prstGeom>
            <a:noFill/>
            <a:ln>
              <a:noFill/>
            </a:ln>
          </p:spPr>
          <p:txBody>
            <a:bodyPr/>
            <a:lstStyle>
              <a:defPPr>
                <a:defRPr lang="en-US"/>
              </a:defPPr>
              <a:lvl1pPr algn="ctr">
                <a:defRPr sz="1200" b="1">
                  <a:solidFill>
                    <a:srgbClr val="0E2464"/>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S PGothic" panose="020B0600070205080204" pitchFamily="34" charset="-128"/>
                  <a:cs typeface="Arial" panose="020B0604020202020204" pitchFamily="34" charset="0"/>
                </a:rPr>
                <a:t>The Exchange tests messaging with groups of residents including: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S PGothic" panose="020B0600070205080204" pitchFamily="34" charset="-128"/>
                  <a:cs typeface="Arial" panose="020B0604020202020204" pitchFamily="34" charset="0"/>
                </a:rPr>
                <a:t>Existing customers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S PGothic" panose="020B0600070205080204" pitchFamily="34" charset="-128"/>
                  <a:cs typeface="Arial" panose="020B0604020202020204" pitchFamily="34" charset="0"/>
                </a:rPr>
                <a:t>Outside market customers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S PGothic" panose="020B0600070205080204" pitchFamily="34" charset="-128"/>
                  <a:cs typeface="Arial" panose="020B0604020202020204" pitchFamily="34" charset="0"/>
                </a:rPr>
                <a:t>Uninsured residents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61" name="TextBox 7">
              <a:extLst>
                <a:ext uri="{FF2B5EF4-FFF2-40B4-BE49-F238E27FC236}">
                  <a16:creationId xmlns:a16="http://schemas.microsoft.com/office/drawing/2014/main" id="{249FE965-13EA-4A69-8315-01F6E2D81D0D}"/>
                </a:ext>
              </a:extLst>
            </p:cNvPr>
            <p:cNvSpPr txBox="1">
              <a:spLocks noChangeArrowheads="1"/>
            </p:cNvSpPr>
            <p:nvPr/>
          </p:nvSpPr>
          <p:spPr bwMode="auto">
            <a:xfrm>
              <a:off x="18534" y="649287"/>
              <a:ext cx="2909464" cy="312737"/>
            </a:xfrm>
            <a:prstGeom prst="rect">
              <a:avLst/>
            </a:prstGeom>
            <a:noFill/>
            <a:ln w="9525">
              <a:noFill/>
              <a:miter lim="800000"/>
              <a:headEnd/>
              <a:tailEnd/>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prstClr val="white">
                      <a:lumMod val="50000"/>
                    </a:prstClr>
                  </a:solidFill>
                  <a:effectLst/>
                  <a:uLnTx/>
                  <a:uFillTx/>
                  <a:latin typeface="Arial Narrow" panose="020B0606020202030204" pitchFamily="34" charset="0"/>
                  <a:ea typeface="MS PGothic" panose="020B0600070205080204" pitchFamily="34" charset="-128"/>
                  <a:cs typeface="Arial" panose="020B0604020202020204" pitchFamily="34" charset="0"/>
                </a:rPr>
                <a:t>Focus Groups</a:t>
              </a:r>
            </a:p>
          </p:txBody>
        </p:sp>
      </p:grpSp>
      <p:grpSp>
        <p:nvGrpSpPr>
          <p:cNvPr id="102431" name="Group 83">
            <a:extLst>
              <a:ext uri="{FF2B5EF4-FFF2-40B4-BE49-F238E27FC236}">
                <a16:creationId xmlns:a16="http://schemas.microsoft.com/office/drawing/2014/main" id="{375CAC7F-8A70-40A5-8B39-15C841059EA7}"/>
              </a:ext>
            </a:extLst>
          </p:cNvPr>
          <p:cNvGrpSpPr>
            <a:grpSpLocks/>
          </p:cNvGrpSpPr>
          <p:nvPr/>
        </p:nvGrpSpPr>
        <p:grpSpPr bwMode="auto">
          <a:xfrm>
            <a:off x="4230688" y="5791200"/>
            <a:ext cx="2551112" cy="957263"/>
            <a:chOff x="18534" y="649287"/>
            <a:chExt cx="2909464" cy="956470"/>
          </a:xfrm>
        </p:grpSpPr>
        <p:sp>
          <p:nvSpPr>
            <p:cNvPr id="53" name="TextBox 52">
              <a:extLst>
                <a:ext uri="{FF2B5EF4-FFF2-40B4-BE49-F238E27FC236}">
                  <a16:creationId xmlns:a16="http://schemas.microsoft.com/office/drawing/2014/main" id="{A5211FD4-2986-488A-A26F-EBAE8181CA7E}"/>
                </a:ext>
              </a:extLst>
            </p:cNvPr>
            <p:cNvSpPr txBox="1"/>
            <p:nvPr/>
          </p:nvSpPr>
          <p:spPr>
            <a:xfrm>
              <a:off x="18534" y="966524"/>
              <a:ext cx="2909464" cy="639233"/>
            </a:xfrm>
            <a:prstGeom prst="rect">
              <a:avLst/>
            </a:prstGeom>
            <a:noFill/>
            <a:ln>
              <a:noFill/>
            </a:ln>
          </p:spPr>
          <p:txBody>
            <a:bodyPr/>
            <a:lstStyle>
              <a:defPPr>
                <a:defRPr lang="en-US"/>
              </a:defPPr>
              <a:lvl1pPr algn="ctr">
                <a:defRPr sz="1200" b="1">
                  <a:solidFill>
                    <a:srgbClr val="0E2464"/>
                  </a:solidFill>
                </a:defRPr>
              </a:lvl1p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S PGothic" panose="020B0600070205080204" pitchFamily="34" charset="-128"/>
                  <a:cs typeface="Arial" panose="020B0604020202020204" pitchFamily="34" charset="0"/>
                </a:rPr>
                <a:t>Social Media</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S PGothic" panose="020B0600070205080204" pitchFamily="34" charset="-128"/>
                  <a:cs typeface="Arial" panose="020B0604020202020204" pitchFamily="34" charset="0"/>
                </a:rPr>
                <a:t>Web &amp; Mobile Analytics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S PGothic" panose="020B0600070205080204" pitchFamily="34" charset="-128"/>
                  <a:cs typeface="Arial" panose="020B0604020202020204" pitchFamily="34" charset="0"/>
                </a:rPr>
                <a:t>Marketing &amp; Outreach Events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05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54" name="TextBox 7">
              <a:extLst>
                <a:ext uri="{FF2B5EF4-FFF2-40B4-BE49-F238E27FC236}">
                  <a16:creationId xmlns:a16="http://schemas.microsoft.com/office/drawing/2014/main" id="{BCDA89AA-BF9E-4E9E-8065-1BE112041A15}"/>
                </a:ext>
              </a:extLst>
            </p:cNvPr>
            <p:cNvSpPr txBox="1">
              <a:spLocks noChangeArrowheads="1"/>
            </p:cNvSpPr>
            <p:nvPr/>
          </p:nvSpPr>
          <p:spPr bwMode="auto">
            <a:xfrm>
              <a:off x="18534" y="649287"/>
              <a:ext cx="2909464" cy="312479"/>
            </a:xfrm>
            <a:prstGeom prst="rect">
              <a:avLst/>
            </a:prstGeom>
            <a:noFill/>
            <a:ln w="9525">
              <a:noFill/>
              <a:miter lim="800000"/>
              <a:headEnd/>
              <a:tailEnd/>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prstClr val="white">
                      <a:lumMod val="50000"/>
                    </a:prstClr>
                  </a:solidFill>
                  <a:effectLst/>
                  <a:uLnTx/>
                  <a:uFillTx/>
                  <a:latin typeface="Arial Narrow" panose="020B0606020202030204" pitchFamily="34" charset="0"/>
                  <a:ea typeface="MS PGothic" panose="020B0600070205080204" pitchFamily="34" charset="-128"/>
                  <a:cs typeface="Arial" panose="020B0604020202020204" pitchFamily="34" charset="0"/>
                </a:rPr>
                <a:t>Other</a:t>
              </a:r>
            </a:p>
          </p:txBody>
        </p:sp>
      </p:grpSp>
    </p:spTree>
    <p:extLst>
      <p:ext uri="{BB962C8B-B14F-4D97-AF65-F5344CB8AC3E}">
        <p14:creationId xmlns:p14="http://schemas.microsoft.com/office/powerpoint/2010/main" val="3272660390"/>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EC2992-9FFF-4D9C-B8F8-0EC0F3CB196B}"/>
              </a:ext>
            </a:extLst>
          </p:cNvPr>
          <p:cNvPicPr>
            <a:picLocks noChangeAspect="1"/>
          </p:cNvPicPr>
          <p:nvPr/>
        </p:nvPicPr>
        <p:blipFill>
          <a:blip r:embed="rId3"/>
          <a:stretch>
            <a:fillRect/>
          </a:stretch>
        </p:blipFill>
        <p:spPr>
          <a:xfrm>
            <a:off x="145571" y="0"/>
            <a:ext cx="8852858" cy="6858000"/>
          </a:xfrm>
          <a:prstGeom prst="rect">
            <a:avLst/>
          </a:prstGeom>
        </p:spPr>
      </p:pic>
    </p:spTree>
    <p:extLst>
      <p:ext uri="{BB962C8B-B14F-4D97-AF65-F5344CB8AC3E}">
        <p14:creationId xmlns:p14="http://schemas.microsoft.com/office/powerpoint/2010/main" val="2370710381"/>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EC5D7E-4F92-46E5-8D51-8FD8ECA183BF}"/>
              </a:ext>
            </a:extLst>
          </p:cNvPr>
          <p:cNvSpPr>
            <a:spLocks noGrp="1"/>
          </p:cNvSpPr>
          <p:nvPr>
            <p:ph type="sldNum" sz="quarter" idx="12"/>
          </p:nvPr>
        </p:nvSpPr>
        <p:spPr/>
        <p:txBody>
          <a:bodyPr/>
          <a:lstStyle/>
          <a:p>
            <a:pPr>
              <a:defRPr/>
            </a:pPr>
            <a:fld id="{9086D0A9-3AB6-416A-A380-3365D19C6A5C}" type="slidenum">
              <a:rPr lang="en-US" altLang="en-US" smtClean="0"/>
              <a:pPr>
                <a:defRPr/>
              </a:pPr>
              <a:t>3</a:t>
            </a:fld>
            <a:endParaRPr lang="en-US" altLang="en-US"/>
          </a:p>
        </p:txBody>
      </p:sp>
      <p:pic>
        <p:nvPicPr>
          <p:cNvPr id="5" name="Picture 4">
            <a:extLst>
              <a:ext uri="{FF2B5EF4-FFF2-40B4-BE49-F238E27FC236}">
                <a16:creationId xmlns:a16="http://schemas.microsoft.com/office/drawing/2014/main" id="{38791E13-5E1D-41C7-A6FD-41BC4AF32428}"/>
              </a:ext>
            </a:extLst>
          </p:cNvPr>
          <p:cNvPicPr>
            <a:picLocks noChangeAspect="1"/>
          </p:cNvPicPr>
          <p:nvPr/>
        </p:nvPicPr>
        <p:blipFill>
          <a:blip r:embed="rId3"/>
          <a:stretch>
            <a:fillRect/>
          </a:stretch>
        </p:blipFill>
        <p:spPr>
          <a:xfrm>
            <a:off x="0" y="457200"/>
            <a:ext cx="9144000" cy="5307306"/>
          </a:xfrm>
          <a:prstGeom prst="rect">
            <a:avLst/>
          </a:prstGeom>
        </p:spPr>
      </p:pic>
    </p:spTree>
    <p:extLst>
      <p:ext uri="{BB962C8B-B14F-4D97-AF65-F5344CB8AC3E}">
        <p14:creationId xmlns:p14="http://schemas.microsoft.com/office/powerpoint/2010/main" val="2866219698"/>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68006-3BB7-4864-B7CC-50C693E58D8E}"/>
              </a:ext>
            </a:extLst>
          </p:cNvPr>
          <p:cNvSpPr>
            <a:spLocks noGrp="1"/>
          </p:cNvSpPr>
          <p:nvPr>
            <p:ph type="title"/>
          </p:nvPr>
        </p:nvSpPr>
        <p:spPr>
          <a:xfrm>
            <a:off x="-76200" y="464017"/>
            <a:ext cx="9144000" cy="838200"/>
          </a:xfrm>
        </p:spPr>
        <p:txBody>
          <a:bodyPr/>
          <a:lstStyle/>
          <a:p>
            <a:r>
              <a:rPr lang="en-US" altLang="en-US" i="1" dirty="0"/>
              <a:t>Healthplanfinder</a:t>
            </a:r>
            <a:r>
              <a:rPr lang="en-US" altLang="en-US" dirty="0"/>
              <a:t> Enhancements </a:t>
            </a:r>
            <a:br>
              <a:rPr lang="en-US" altLang="en-US" dirty="0"/>
            </a:br>
            <a:endParaRPr lang="en-US" dirty="0"/>
          </a:p>
        </p:txBody>
      </p:sp>
      <p:sp>
        <p:nvSpPr>
          <p:cNvPr id="3" name="Content Placeholder 2">
            <a:extLst>
              <a:ext uri="{FF2B5EF4-FFF2-40B4-BE49-F238E27FC236}">
                <a16:creationId xmlns:a16="http://schemas.microsoft.com/office/drawing/2014/main" id="{A5024101-3384-4474-BF05-3F118699EC4F}"/>
              </a:ext>
            </a:extLst>
          </p:cNvPr>
          <p:cNvSpPr>
            <a:spLocks noGrp="1"/>
          </p:cNvSpPr>
          <p:nvPr>
            <p:ph idx="1"/>
          </p:nvPr>
        </p:nvSpPr>
        <p:spPr>
          <a:xfrm>
            <a:off x="152400" y="898058"/>
            <a:ext cx="8763000" cy="5181600"/>
          </a:xfrm>
        </p:spPr>
        <p:txBody>
          <a:bodyPr/>
          <a:lstStyle/>
          <a:p>
            <a:pPr lvl="1" eaLnBrk="1" hangingPunct="1">
              <a:defRPr/>
            </a:pPr>
            <a:r>
              <a:rPr lang="en-US" altLang="en-US" dirty="0"/>
              <a:t>New Plan Preview </a:t>
            </a:r>
          </a:p>
          <a:p>
            <a:pPr lvl="2" eaLnBrk="1" hangingPunct="1">
              <a:defRPr/>
            </a:pPr>
            <a:r>
              <a:rPr lang="en-US" altLang="en-US" sz="2000" dirty="0"/>
              <a:t>Customers could  view available plans before open-enrollment </a:t>
            </a:r>
          </a:p>
          <a:p>
            <a:pPr marL="685800" lvl="2" indent="0" eaLnBrk="1" hangingPunct="1">
              <a:buNone/>
              <a:defRPr/>
            </a:pPr>
            <a:endParaRPr lang="en-US" altLang="en-US" sz="1000" dirty="0"/>
          </a:p>
          <a:p>
            <a:pPr lvl="1" eaLnBrk="1" hangingPunct="1">
              <a:defRPr/>
            </a:pPr>
            <a:r>
              <a:rPr lang="en-US" altLang="en-US" dirty="0"/>
              <a:t>New chat function on </a:t>
            </a:r>
            <a:r>
              <a:rPr lang="en-US" altLang="en-US" i="1" dirty="0"/>
              <a:t>Healthplanfinder </a:t>
            </a:r>
          </a:p>
          <a:p>
            <a:pPr marL="365125" lvl="1" indent="0" eaLnBrk="1" hangingPunct="1">
              <a:buNone/>
              <a:defRPr/>
            </a:pPr>
            <a:endParaRPr lang="en-US" altLang="en-US" sz="1000" dirty="0"/>
          </a:p>
          <a:p>
            <a:pPr lvl="1" eaLnBrk="1" hangingPunct="1">
              <a:defRPr/>
            </a:pPr>
            <a:r>
              <a:rPr lang="en-US" altLang="en-US" dirty="0"/>
              <a:t>Extended </a:t>
            </a:r>
            <a:r>
              <a:rPr lang="en-US" altLang="en-US" i="1" dirty="0"/>
              <a:t>Healthplanfinder </a:t>
            </a:r>
            <a:r>
              <a:rPr lang="en-US" altLang="en-US" dirty="0"/>
              <a:t>system hours (up 24/7)</a:t>
            </a:r>
          </a:p>
          <a:p>
            <a:pPr marL="365125" lvl="1" indent="0" eaLnBrk="1" hangingPunct="1">
              <a:buNone/>
              <a:defRPr/>
            </a:pPr>
            <a:endParaRPr lang="en-US" altLang="en-US" sz="1000" dirty="0"/>
          </a:p>
          <a:p>
            <a:pPr lvl="1" eaLnBrk="1" hangingPunct="1">
              <a:defRPr/>
            </a:pPr>
            <a:r>
              <a:rPr lang="en-US" altLang="en-US" dirty="0"/>
              <a:t>Continued improvement of consumer decision support tool (Smart </a:t>
            </a:r>
            <a:r>
              <a:rPr lang="en-US" altLang="en-US" dirty="0" err="1"/>
              <a:t>Planfinder</a:t>
            </a:r>
            <a:r>
              <a:rPr lang="en-US" altLang="en-US" dirty="0"/>
              <a:t>)</a:t>
            </a:r>
          </a:p>
          <a:p>
            <a:pPr marL="365125" lvl="1" indent="0" eaLnBrk="1" hangingPunct="1">
              <a:buNone/>
              <a:defRPr/>
            </a:pPr>
            <a:endParaRPr lang="en-US" altLang="en-US" sz="1000" dirty="0"/>
          </a:p>
          <a:p>
            <a:pPr lvl="1" eaLnBrk="1" hangingPunct="1">
              <a:defRPr/>
            </a:pPr>
            <a:r>
              <a:rPr lang="en-US" altLang="en-US" dirty="0"/>
              <a:t>Mobile app (nearly 180k downloads)</a:t>
            </a:r>
          </a:p>
          <a:p>
            <a:pPr lvl="2" eaLnBrk="1" hangingPunct="1">
              <a:defRPr/>
            </a:pPr>
            <a:r>
              <a:rPr lang="en-US" altLang="en-US" sz="2000" dirty="0"/>
              <a:t>Over 18k applications submitted from app (38% increase from last year)</a:t>
            </a:r>
          </a:p>
          <a:p>
            <a:pPr lvl="2" eaLnBrk="1" hangingPunct="1">
              <a:defRPr/>
            </a:pPr>
            <a:r>
              <a:rPr lang="en-US" altLang="en-US" sz="2000" dirty="0"/>
              <a:t>48% more documents submitted through app (take photo which immediately uploads to customer’s account) </a:t>
            </a:r>
          </a:p>
          <a:p>
            <a:pPr marL="685800" lvl="2" indent="0" eaLnBrk="1" hangingPunct="1">
              <a:buNone/>
              <a:defRPr/>
            </a:pPr>
            <a:endParaRPr lang="en-US" altLang="en-US" sz="1000" dirty="0"/>
          </a:p>
          <a:p>
            <a:pPr lvl="1" eaLnBrk="1" hangingPunct="1">
              <a:defRPr/>
            </a:pPr>
            <a:r>
              <a:rPr lang="en-US" altLang="en-US" dirty="0"/>
              <a:t>New in-person Enrollment Center in Everett (bringing total to 11) </a:t>
            </a:r>
          </a:p>
          <a:p>
            <a:pPr marL="685800" lvl="2" indent="0" eaLnBrk="1" hangingPunct="1">
              <a:buNone/>
              <a:defRPr/>
            </a:pPr>
            <a:br>
              <a:rPr lang="en-US" altLang="en-US" sz="2200" dirty="0"/>
            </a:br>
            <a:endParaRPr lang="en-US" altLang="en-US" sz="2200" dirty="0"/>
          </a:p>
          <a:p>
            <a:pPr lvl="1" eaLnBrk="1" hangingPunct="1">
              <a:defRPr/>
            </a:pPr>
            <a:endParaRPr lang="en-US" altLang="en-US" dirty="0"/>
          </a:p>
          <a:p>
            <a:pPr lvl="1" eaLnBrk="1" hangingPunct="1">
              <a:defRPr/>
            </a:pPr>
            <a:endParaRPr lang="en-US" altLang="en-US" dirty="0"/>
          </a:p>
          <a:p>
            <a:pPr lvl="1" eaLnBrk="1" hangingPunct="1">
              <a:defRPr/>
            </a:pPr>
            <a:endParaRPr lang="en-US" altLang="en-US" dirty="0"/>
          </a:p>
          <a:p>
            <a:endParaRPr lang="en-US" dirty="0"/>
          </a:p>
        </p:txBody>
      </p:sp>
      <p:sp>
        <p:nvSpPr>
          <p:cNvPr id="4" name="Slide Number Placeholder 3">
            <a:extLst>
              <a:ext uri="{FF2B5EF4-FFF2-40B4-BE49-F238E27FC236}">
                <a16:creationId xmlns:a16="http://schemas.microsoft.com/office/drawing/2014/main" id="{4BBB6DFA-702B-4A40-B01F-B555D7BFAC7C}"/>
              </a:ext>
            </a:extLst>
          </p:cNvPr>
          <p:cNvSpPr>
            <a:spLocks noGrp="1"/>
          </p:cNvSpPr>
          <p:nvPr>
            <p:ph type="sldNum" sz="quarter" idx="12"/>
          </p:nvPr>
        </p:nvSpPr>
        <p:spPr/>
        <p:txBody>
          <a:bodyPr/>
          <a:lstStyle/>
          <a:p>
            <a:pPr>
              <a:defRPr/>
            </a:pPr>
            <a:fld id="{9086D0A9-3AB6-416A-A380-3365D19C6A5C}" type="slidenum">
              <a:rPr lang="en-US" altLang="en-US" smtClean="0"/>
              <a:pPr>
                <a:defRPr/>
              </a:pPr>
              <a:t>4</a:t>
            </a:fld>
            <a:endParaRPr lang="en-US" altLang="en-US"/>
          </a:p>
        </p:txBody>
      </p:sp>
    </p:spTree>
    <p:extLst>
      <p:ext uri="{BB962C8B-B14F-4D97-AF65-F5344CB8AC3E}">
        <p14:creationId xmlns:p14="http://schemas.microsoft.com/office/powerpoint/2010/main" val="61546402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FB32F9-87F6-4296-AA4C-FFFC324A6F8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66AB10A-1073-4913-8A93-8E0A3DC0AF2B}"/>
              </a:ext>
            </a:extLst>
          </p:cNvPr>
          <p:cNvSpPr>
            <a:spLocks noGrp="1"/>
          </p:cNvSpPr>
          <p:nvPr>
            <p:ph type="sldNum" sz="quarter" idx="12"/>
          </p:nvPr>
        </p:nvSpPr>
        <p:spPr/>
        <p:txBody>
          <a:bodyPr/>
          <a:lstStyle/>
          <a:p>
            <a:pPr>
              <a:defRPr/>
            </a:pPr>
            <a:fld id="{9086D0A9-3AB6-416A-A380-3365D19C6A5C}" type="slidenum">
              <a:rPr lang="en-US" altLang="en-US" smtClean="0"/>
              <a:pPr>
                <a:defRPr/>
              </a:pPr>
              <a:t>5</a:t>
            </a:fld>
            <a:endParaRPr lang="en-US" altLang="en-US"/>
          </a:p>
        </p:txBody>
      </p:sp>
      <p:pic>
        <p:nvPicPr>
          <p:cNvPr id="5" name="Picture 4">
            <a:extLst>
              <a:ext uri="{FF2B5EF4-FFF2-40B4-BE49-F238E27FC236}">
                <a16:creationId xmlns:a16="http://schemas.microsoft.com/office/drawing/2014/main" id="{51125492-EFB2-4A95-B9D4-536C3CF6073E}"/>
              </a:ext>
            </a:extLst>
          </p:cNvPr>
          <p:cNvPicPr>
            <a:picLocks noChangeAspect="1"/>
          </p:cNvPicPr>
          <p:nvPr/>
        </p:nvPicPr>
        <p:blipFill>
          <a:blip r:embed="rId3"/>
          <a:stretch>
            <a:fillRect/>
          </a:stretch>
        </p:blipFill>
        <p:spPr>
          <a:xfrm>
            <a:off x="762000" y="54701"/>
            <a:ext cx="7832301" cy="6400800"/>
          </a:xfrm>
          <a:prstGeom prst="rect">
            <a:avLst/>
          </a:prstGeom>
        </p:spPr>
      </p:pic>
    </p:spTree>
    <p:extLst>
      <p:ext uri="{BB962C8B-B14F-4D97-AF65-F5344CB8AC3E}">
        <p14:creationId xmlns:p14="http://schemas.microsoft.com/office/powerpoint/2010/main" val="57503826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BED1B-9468-4628-8F91-E8A67CA74A91}"/>
              </a:ext>
            </a:extLst>
          </p:cNvPr>
          <p:cNvSpPr>
            <a:spLocks noGrp="1"/>
          </p:cNvSpPr>
          <p:nvPr>
            <p:ph type="title"/>
          </p:nvPr>
        </p:nvSpPr>
        <p:spPr>
          <a:xfrm>
            <a:off x="76200" y="114300"/>
            <a:ext cx="9144000" cy="838200"/>
          </a:xfrm>
        </p:spPr>
        <p:txBody>
          <a:bodyPr/>
          <a:lstStyle/>
          <a:p>
            <a:r>
              <a:rPr lang="en-US" dirty="0"/>
              <a:t>Open-Enrollment Activity </a:t>
            </a:r>
          </a:p>
        </p:txBody>
      </p:sp>
      <p:sp>
        <p:nvSpPr>
          <p:cNvPr id="3" name="Content Placeholder 2">
            <a:extLst>
              <a:ext uri="{FF2B5EF4-FFF2-40B4-BE49-F238E27FC236}">
                <a16:creationId xmlns:a16="http://schemas.microsoft.com/office/drawing/2014/main" id="{44E2767E-4D7D-441B-9006-492DFF92C44E}"/>
              </a:ext>
            </a:extLst>
          </p:cNvPr>
          <p:cNvSpPr>
            <a:spLocks noGrp="1"/>
          </p:cNvSpPr>
          <p:nvPr>
            <p:ph idx="1"/>
          </p:nvPr>
        </p:nvSpPr>
        <p:spPr>
          <a:xfrm>
            <a:off x="495300" y="1200150"/>
            <a:ext cx="8305800" cy="4457700"/>
          </a:xfrm>
        </p:spPr>
        <p:txBody>
          <a:bodyPr/>
          <a:lstStyle/>
          <a:p>
            <a:r>
              <a:rPr lang="en-US" dirty="0"/>
              <a:t>Over 212,000 signed up during open enrollment </a:t>
            </a:r>
          </a:p>
          <a:p>
            <a:r>
              <a:rPr lang="en-US" dirty="0"/>
              <a:t>60% subsidized; 40% non-subsidized </a:t>
            </a:r>
          </a:p>
          <a:p>
            <a:r>
              <a:rPr lang="en-US" dirty="0"/>
              <a:t>41,000 new (slight </a:t>
            </a:r>
            <a:r>
              <a:rPr lang="en-US" i="1" dirty="0"/>
              <a:t>increase</a:t>
            </a:r>
            <a:r>
              <a:rPr lang="en-US" dirty="0"/>
              <a:t> from last year)</a:t>
            </a:r>
          </a:p>
          <a:p>
            <a:pPr lvl="1"/>
            <a:r>
              <a:rPr lang="en-US" dirty="0"/>
              <a:t>Less new younger customers (18-34)</a:t>
            </a:r>
          </a:p>
          <a:p>
            <a:r>
              <a:rPr lang="en-US" dirty="0"/>
              <a:t>Overall, 3.8% decrease in sign ups from last year </a:t>
            </a:r>
          </a:p>
          <a:p>
            <a:pPr marL="365125" lvl="1" indent="0">
              <a:buNone/>
            </a:pPr>
            <a:endParaRPr lang="en-US" dirty="0"/>
          </a:p>
          <a:p>
            <a:pPr marL="365125" lvl="1" indent="0">
              <a:buNone/>
            </a:pPr>
            <a:endParaRPr lang="en-US" dirty="0"/>
          </a:p>
        </p:txBody>
      </p:sp>
      <p:sp>
        <p:nvSpPr>
          <p:cNvPr id="4" name="Slide Number Placeholder 3">
            <a:extLst>
              <a:ext uri="{FF2B5EF4-FFF2-40B4-BE49-F238E27FC236}">
                <a16:creationId xmlns:a16="http://schemas.microsoft.com/office/drawing/2014/main" id="{98480D8E-1C72-4244-BBD3-7724B2D32B14}"/>
              </a:ext>
            </a:extLst>
          </p:cNvPr>
          <p:cNvSpPr>
            <a:spLocks noGrp="1"/>
          </p:cNvSpPr>
          <p:nvPr>
            <p:ph type="sldNum" sz="quarter" idx="12"/>
          </p:nvPr>
        </p:nvSpPr>
        <p:spPr/>
        <p:txBody>
          <a:bodyPr/>
          <a:lstStyle/>
          <a:p>
            <a:pPr>
              <a:defRPr/>
            </a:pPr>
            <a:fld id="{9086D0A9-3AB6-416A-A380-3365D19C6A5C}" type="slidenum">
              <a:rPr lang="en-US" altLang="en-US" smtClean="0"/>
              <a:pPr>
                <a:defRPr/>
              </a:pPr>
              <a:t>6</a:t>
            </a:fld>
            <a:endParaRPr lang="en-US" altLang="en-US"/>
          </a:p>
        </p:txBody>
      </p:sp>
      <p:pic>
        <p:nvPicPr>
          <p:cNvPr id="7" name="Picture 6">
            <a:extLst>
              <a:ext uri="{FF2B5EF4-FFF2-40B4-BE49-F238E27FC236}">
                <a16:creationId xmlns:a16="http://schemas.microsoft.com/office/drawing/2014/main" id="{C4966871-E06C-48C1-B279-32C40052D84C}"/>
              </a:ext>
            </a:extLst>
          </p:cNvPr>
          <p:cNvPicPr>
            <a:picLocks noChangeAspect="1"/>
          </p:cNvPicPr>
          <p:nvPr/>
        </p:nvPicPr>
        <p:blipFill>
          <a:blip r:embed="rId3"/>
          <a:stretch>
            <a:fillRect/>
          </a:stretch>
        </p:blipFill>
        <p:spPr>
          <a:xfrm>
            <a:off x="228600" y="3733800"/>
            <a:ext cx="8839200" cy="1721078"/>
          </a:xfrm>
          <a:prstGeom prst="rect">
            <a:avLst/>
          </a:prstGeom>
        </p:spPr>
      </p:pic>
    </p:spTree>
    <p:extLst>
      <p:ext uri="{BB962C8B-B14F-4D97-AF65-F5344CB8AC3E}">
        <p14:creationId xmlns:p14="http://schemas.microsoft.com/office/powerpoint/2010/main" val="82349892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5733C-D76E-4476-AA41-7B23E10F6CC3}"/>
              </a:ext>
            </a:extLst>
          </p:cNvPr>
          <p:cNvSpPr>
            <a:spLocks noGrp="1"/>
          </p:cNvSpPr>
          <p:nvPr>
            <p:ph type="title"/>
          </p:nvPr>
        </p:nvSpPr>
        <p:spPr>
          <a:xfrm>
            <a:off x="0" y="0"/>
            <a:ext cx="9144000" cy="838200"/>
          </a:xfrm>
        </p:spPr>
        <p:txBody>
          <a:bodyPr/>
          <a:lstStyle/>
          <a:p>
            <a:r>
              <a:rPr lang="en-US" dirty="0"/>
              <a:t>Ongoing Affordability Concerns </a:t>
            </a:r>
          </a:p>
        </p:txBody>
      </p:sp>
      <p:sp>
        <p:nvSpPr>
          <p:cNvPr id="3" name="Content Placeholder 2">
            <a:extLst>
              <a:ext uri="{FF2B5EF4-FFF2-40B4-BE49-F238E27FC236}">
                <a16:creationId xmlns:a16="http://schemas.microsoft.com/office/drawing/2014/main" id="{33DF3797-E0D4-4793-B8C4-174F0535E059}"/>
              </a:ext>
            </a:extLst>
          </p:cNvPr>
          <p:cNvSpPr>
            <a:spLocks noGrp="1"/>
          </p:cNvSpPr>
          <p:nvPr>
            <p:ph idx="1"/>
          </p:nvPr>
        </p:nvSpPr>
        <p:spPr>
          <a:xfrm>
            <a:off x="457200" y="990600"/>
            <a:ext cx="8686800" cy="4457700"/>
          </a:xfrm>
        </p:spPr>
        <p:txBody>
          <a:bodyPr/>
          <a:lstStyle/>
          <a:p>
            <a:r>
              <a:rPr lang="en-US" sz="2000" dirty="0"/>
              <a:t>More customers choosing bronze</a:t>
            </a:r>
          </a:p>
          <a:p>
            <a:pPr lvl="1"/>
            <a:r>
              <a:rPr lang="en-US" dirty="0"/>
              <a:t>Half of new enrollees chose bronze</a:t>
            </a:r>
          </a:p>
          <a:p>
            <a:r>
              <a:rPr lang="en-US" sz="2000" dirty="0"/>
              <a:t>More returning customers shopped/switched</a:t>
            </a:r>
          </a:p>
          <a:p>
            <a:pPr lvl="1"/>
            <a:r>
              <a:rPr lang="en-US" dirty="0"/>
              <a:t>Majority moved to a lower priced option  </a:t>
            </a:r>
          </a:p>
          <a:p>
            <a:r>
              <a:rPr lang="en-US" sz="2000" dirty="0"/>
              <a:t>Dropping among both non-subsidized and subsidized </a:t>
            </a:r>
          </a:p>
          <a:p>
            <a:pPr lvl="1"/>
            <a:r>
              <a:rPr lang="en-US" dirty="0"/>
              <a:t>Surveying customers who dropped to get more information</a:t>
            </a:r>
          </a:p>
          <a:p>
            <a:pPr lvl="1"/>
            <a:endParaRPr lang="en-US" sz="1400" dirty="0"/>
          </a:p>
        </p:txBody>
      </p:sp>
      <p:sp>
        <p:nvSpPr>
          <p:cNvPr id="4" name="Slide Number Placeholder 3">
            <a:extLst>
              <a:ext uri="{FF2B5EF4-FFF2-40B4-BE49-F238E27FC236}">
                <a16:creationId xmlns:a16="http://schemas.microsoft.com/office/drawing/2014/main" id="{755A42CB-5E57-4160-8529-FF58B525B41D}"/>
              </a:ext>
            </a:extLst>
          </p:cNvPr>
          <p:cNvSpPr>
            <a:spLocks noGrp="1"/>
          </p:cNvSpPr>
          <p:nvPr>
            <p:ph type="sldNum" sz="quarter" idx="12"/>
          </p:nvPr>
        </p:nvSpPr>
        <p:spPr/>
        <p:txBody>
          <a:bodyPr/>
          <a:lstStyle/>
          <a:p>
            <a:pPr>
              <a:defRPr/>
            </a:pPr>
            <a:fld id="{9086D0A9-3AB6-416A-A380-3365D19C6A5C}" type="slidenum">
              <a:rPr lang="en-US" altLang="en-US" smtClean="0"/>
              <a:pPr>
                <a:defRPr/>
              </a:pPr>
              <a:t>7</a:t>
            </a:fld>
            <a:endParaRPr lang="en-US" altLang="en-US"/>
          </a:p>
        </p:txBody>
      </p:sp>
      <p:pic>
        <p:nvPicPr>
          <p:cNvPr id="5" name="Picture 4">
            <a:extLst>
              <a:ext uri="{FF2B5EF4-FFF2-40B4-BE49-F238E27FC236}">
                <a16:creationId xmlns:a16="http://schemas.microsoft.com/office/drawing/2014/main" id="{94BF2E71-2C41-4139-B7C5-0D48A45160F8}"/>
              </a:ext>
            </a:extLst>
          </p:cNvPr>
          <p:cNvPicPr>
            <a:picLocks noChangeAspect="1"/>
          </p:cNvPicPr>
          <p:nvPr/>
        </p:nvPicPr>
        <p:blipFill>
          <a:blip r:embed="rId3"/>
          <a:stretch>
            <a:fillRect/>
          </a:stretch>
        </p:blipFill>
        <p:spPr>
          <a:xfrm>
            <a:off x="1219200" y="3581400"/>
            <a:ext cx="6019800" cy="2954974"/>
          </a:xfrm>
          <a:prstGeom prst="rect">
            <a:avLst/>
          </a:prstGeom>
        </p:spPr>
      </p:pic>
    </p:spTree>
    <p:extLst>
      <p:ext uri="{BB962C8B-B14F-4D97-AF65-F5344CB8AC3E}">
        <p14:creationId xmlns:p14="http://schemas.microsoft.com/office/powerpoint/2010/main" val="217978401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5733C-D76E-4476-AA41-7B23E10F6CC3}"/>
              </a:ext>
            </a:extLst>
          </p:cNvPr>
          <p:cNvSpPr>
            <a:spLocks noGrp="1"/>
          </p:cNvSpPr>
          <p:nvPr>
            <p:ph type="title"/>
          </p:nvPr>
        </p:nvSpPr>
        <p:spPr>
          <a:xfrm>
            <a:off x="11953" y="76200"/>
            <a:ext cx="9144000" cy="838200"/>
          </a:xfrm>
        </p:spPr>
        <p:txBody>
          <a:bodyPr/>
          <a:lstStyle/>
          <a:p>
            <a:r>
              <a:rPr lang="en-US" dirty="0"/>
              <a:t>Uninsured Rate Increasing </a:t>
            </a:r>
          </a:p>
        </p:txBody>
      </p:sp>
      <p:sp>
        <p:nvSpPr>
          <p:cNvPr id="4" name="Slide Number Placeholder 3">
            <a:extLst>
              <a:ext uri="{FF2B5EF4-FFF2-40B4-BE49-F238E27FC236}">
                <a16:creationId xmlns:a16="http://schemas.microsoft.com/office/drawing/2014/main" id="{755A42CB-5E57-4160-8529-FF58B525B41D}"/>
              </a:ext>
            </a:extLst>
          </p:cNvPr>
          <p:cNvSpPr>
            <a:spLocks noGrp="1"/>
          </p:cNvSpPr>
          <p:nvPr>
            <p:ph type="sldNum" sz="quarter" idx="12"/>
          </p:nvPr>
        </p:nvSpPr>
        <p:spPr/>
        <p:txBody>
          <a:bodyPr/>
          <a:lstStyle/>
          <a:p>
            <a:pPr>
              <a:defRPr/>
            </a:pPr>
            <a:fld id="{9086D0A9-3AB6-416A-A380-3365D19C6A5C}" type="slidenum">
              <a:rPr lang="en-US" altLang="en-US" smtClean="0"/>
              <a:pPr>
                <a:defRPr/>
              </a:pPr>
              <a:t>8</a:t>
            </a:fld>
            <a:endParaRPr lang="en-US" altLang="en-US"/>
          </a:p>
        </p:txBody>
      </p:sp>
      <p:pic>
        <p:nvPicPr>
          <p:cNvPr id="5" name="Picture 4">
            <a:extLst>
              <a:ext uri="{FF2B5EF4-FFF2-40B4-BE49-F238E27FC236}">
                <a16:creationId xmlns:a16="http://schemas.microsoft.com/office/drawing/2014/main" id="{4E803391-D63E-4027-B496-779D1E430B71}"/>
              </a:ext>
            </a:extLst>
          </p:cNvPr>
          <p:cNvPicPr>
            <a:picLocks noChangeAspect="1"/>
          </p:cNvPicPr>
          <p:nvPr/>
        </p:nvPicPr>
        <p:blipFill>
          <a:blip r:embed="rId3"/>
          <a:stretch>
            <a:fillRect/>
          </a:stretch>
        </p:blipFill>
        <p:spPr>
          <a:xfrm>
            <a:off x="0" y="1194124"/>
            <a:ext cx="9144000" cy="4469751"/>
          </a:xfrm>
          <a:prstGeom prst="rect">
            <a:avLst/>
          </a:prstGeom>
        </p:spPr>
      </p:pic>
      <p:sp>
        <p:nvSpPr>
          <p:cNvPr id="6" name="TextBox 5">
            <a:extLst>
              <a:ext uri="{FF2B5EF4-FFF2-40B4-BE49-F238E27FC236}">
                <a16:creationId xmlns:a16="http://schemas.microsoft.com/office/drawing/2014/main" id="{D54DDFE8-8A69-4D7F-AB21-740E19BAC384}"/>
              </a:ext>
            </a:extLst>
          </p:cNvPr>
          <p:cNvSpPr txBox="1"/>
          <p:nvPr/>
        </p:nvSpPr>
        <p:spPr>
          <a:xfrm>
            <a:off x="762000" y="6096000"/>
            <a:ext cx="7467600" cy="338554"/>
          </a:xfrm>
          <a:prstGeom prst="rect">
            <a:avLst/>
          </a:prstGeom>
          <a:noFill/>
        </p:spPr>
        <p:txBody>
          <a:bodyPr wrap="square" rtlCol="0">
            <a:spAutoFit/>
          </a:bodyPr>
          <a:lstStyle/>
          <a:p>
            <a:r>
              <a:rPr lang="en-US" sz="1600" i="1" dirty="0"/>
              <a:t>Office of Financial Management, Research Brief No. 95 (Dec. 2019)</a:t>
            </a:r>
          </a:p>
        </p:txBody>
      </p:sp>
    </p:spTree>
    <p:extLst>
      <p:ext uri="{BB962C8B-B14F-4D97-AF65-F5344CB8AC3E}">
        <p14:creationId xmlns:p14="http://schemas.microsoft.com/office/powerpoint/2010/main" val="1785675824"/>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3066E7AA-3F3C-498A-A9C9-7DAD00199B9A}"/>
              </a:ext>
            </a:extLst>
          </p:cNvPr>
          <p:cNvSpPr>
            <a:spLocks noGrp="1"/>
          </p:cNvSpPr>
          <p:nvPr>
            <p:ph type="title"/>
          </p:nvPr>
        </p:nvSpPr>
        <p:spPr>
          <a:xfrm>
            <a:off x="171450" y="822325"/>
            <a:ext cx="8686800" cy="493713"/>
          </a:xfrm>
        </p:spPr>
        <p:txBody>
          <a:bodyPr/>
          <a:lstStyle/>
          <a:p>
            <a:pPr>
              <a:defRPr/>
            </a:pPr>
            <a:r>
              <a:rPr lang="en-US" altLang="en-US" dirty="0">
                <a:ea typeface="ＭＳ Ｐゴシック" panose="020B0600070205080204" pitchFamily="34" charset="-128"/>
                <a:cs typeface="+mj-cs"/>
              </a:rPr>
              <a:t>Cascade Care (SB 5526) Overview </a:t>
            </a:r>
            <a:br>
              <a:rPr lang="en-US" altLang="en-US" sz="3200" dirty="0">
                <a:latin typeface="+mn-lt"/>
                <a:ea typeface="ＭＳ Ｐゴシック" panose="020B0600070205080204" pitchFamily="34" charset="-128"/>
                <a:cs typeface="+mj-cs"/>
              </a:rPr>
            </a:br>
            <a:endParaRPr lang="en-US" altLang="en-US" sz="3200" i="1" dirty="0">
              <a:latin typeface="+mn-lt"/>
              <a:ea typeface="ＭＳ Ｐゴシック" panose="020B0600070205080204" pitchFamily="34" charset="-128"/>
              <a:cs typeface="+mj-cs"/>
            </a:endParaRPr>
          </a:p>
        </p:txBody>
      </p:sp>
      <p:sp>
        <p:nvSpPr>
          <p:cNvPr id="17411" name="Content Placeholder 2">
            <a:extLst>
              <a:ext uri="{FF2B5EF4-FFF2-40B4-BE49-F238E27FC236}">
                <a16:creationId xmlns:a16="http://schemas.microsoft.com/office/drawing/2014/main" id="{A1D453A9-1F8E-4F5C-991E-A13A9EB5E0DA}"/>
              </a:ext>
            </a:extLst>
          </p:cNvPr>
          <p:cNvSpPr>
            <a:spLocks noGrp="1"/>
          </p:cNvSpPr>
          <p:nvPr>
            <p:ph idx="1"/>
          </p:nvPr>
        </p:nvSpPr>
        <p:spPr>
          <a:xfrm>
            <a:off x="457200" y="914400"/>
            <a:ext cx="8229600" cy="5029200"/>
          </a:xfrm>
        </p:spPr>
        <p:txBody>
          <a:bodyPr/>
          <a:lstStyle/>
          <a:p>
            <a:pPr marL="44450" indent="0">
              <a:buNone/>
              <a:defRPr/>
            </a:pPr>
            <a:r>
              <a:rPr lang="en-US" sz="2200" dirty="0"/>
              <a:t>Response to rising premiums and deductibles and declining enrollment in the individual market and failure to enact reinsurance </a:t>
            </a:r>
            <a:endParaRPr lang="en-US" altLang="en-US" sz="2200" u="sng" dirty="0"/>
          </a:p>
          <a:p>
            <a:pPr marL="44450" indent="0">
              <a:buNone/>
              <a:defRPr/>
            </a:pPr>
            <a:r>
              <a:rPr lang="en-US" altLang="en-US" sz="2200" u="sng" dirty="0"/>
              <a:t>3 Main Parts: </a:t>
            </a:r>
          </a:p>
          <a:p>
            <a:pPr marL="822325" lvl="1" indent="-457200">
              <a:buFont typeface="+mj-lt"/>
              <a:buAutoNum type="arabicPeriod"/>
              <a:defRPr/>
            </a:pPr>
            <a:r>
              <a:rPr lang="en-US" altLang="en-US" sz="2200" u="sng" dirty="0"/>
              <a:t>Standard Plans</a:t>
            </a:r>
            <a:r>
              <a:rPr lang="en-US" altLang="en-US" sz="2200" dirty="0"/>
              <a:t>: Goal to make care more accessible by lowering deductibles, making cost-sharing more transparent, and providing more services before the deductible</a:t>
            </a:r>
          </a:p>
          <a:p>
            <a:pPr marL="822325" lvl="1" indent="-457200">
              <a:buFont typeface="+mj-lt"/>
              <a:buAutoNum type="arabicPeriod"/>
              <a:defRPr/>
            </a:pPr>
            <a:endParaRPr lang="en-US" altLang="en-US" sz="2200" u="sng" dirty="0"/>
          </a:p>
          <a:p>
            <a:pPr marL="822325" lvl="1" indent="-457200">
              <a:buFont typeface="+mj-lt"/>
              <a:buAutoNum type="arabicPeriod"/>
              <a:defRPr/>
            </a:pPr>
            <a:r>
              <a:rPr lang="en-US" altLang="en-US" sz="2200" u="sng" dirty="0"/>
              <a:t>Public Option Plans</a:t>
            </a:r>
            <a:r>
              <a:rPr lang="en-US" altLang="en-US" sz="2200" dirty="0"/>
              <a:t>: Goal to make more affordable (lower premium) options available across the state, that also include additional quality and value requirements</a:t>
            </a:r>
          </a:p>
          <a:p>
            <a:pPr marL="822325" lvl="1" indent="-457200">
              <a:buFont typeface="+mj-lt"/>
              <a:buAutoNum type="arabicPeriod"/>
              <a:defRPr/>
            </a:pPr>
            <a:endParaRPr lang="en-US" altLang="en-US" sz="2200" u="sng" dirty="0"/>
          </a:p>
          <a:p>
            <a:pPr marL="822325" lvl="1" indent="-457200">
              <a:buFont typeface="+mj-lt"/>
              <a:buAutoNum type="arabicPeriod"/>
              <a:defRPr/>
            </a:pPr>
            <a:r>
              <a:rPr lang="en-US" altLang="en-US" sz="2200" u="sng" dirty="0"/>
              <a:t>Subsidy Study</a:t>
            </a:r>
            <a:r>
              <a:rPr lang="en-US" altLang="en-US" sz="2200" dirty="0"/>
              <a:t>: Goal to develop and submit a plan for implementing premium subsidies through Exchange for individuals up to 500% FPL (report due Nov. 15, 2020) </a:t>
            </a:r>
          </a:p>
          <a:p>
            <a:pPr marL="44450" indent="0">
              <a:buFont typeface="Arial" panose="020B0604020202020204" pitchFamily="34" charset="0"/>
              <a:buNone/>
              <a:defRPr/>
            </a:pPr>
            <a:endParaRPr lang="en-US" altLang="en-US" b="1" dirty="0"/>
          </a:p>
          <a:p>
            <a:pPr>
              <a:defRPr/>
            </a:pPr>
            <a:endParaRPr lang="en-US" altLang="en-US" b="1" dirty="0"/>
          </a:p>
          <a:p>
            <a:pPr>
              <a:buFont typeface="Arial" panose="020B0604020202020204" pitchFamily="34" charset="0"/>
              <a:buNone/>
              <a:defRPr/>
            </a:pPr>
            <a:endParaRPr lang="en-US" altLang="en-US" dirty="0"/>
          </a:p>
        </p:txBody>
      </p:sp>
      <p:sp>
        <p:nvSpPr>
          <p:cNvPr id="17412" name="Slide Number Placeholder 3">
            <a:extLst>
              <a:ext uri="{FF2B5EF4-FFF2-40B4-BE49-F238E27FC236}">
                <a16:creationId xmlns:a16="http://schemas.microsoft.com/office/drawing/2014/main" id="{EE17874C-89C5-4E2E-920A-367EF8341D4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1DD6B82-1B33-4FE4-A506-A1B5FC2EBCE0}" type="slidenum">
              <a:rPr lang="en-US" altLang="en-US" smtClean="0">
                <a:solidFill>
                  <a:schemeClr val="bg1"/>
                </a:solidFill>
              </a:rPr>
              <a:pPr/>
              <a:t>9</a:t>
            </a:fld>
            <a:endParaRPr lang="en-US" altLang="en-US">
              <a:solidFill>
                <a:schemeClr val="bg1"/>
              </a:solidFill>
            </a:endParaRPr>
          </a:p>
        </p:txBody>
      </p:sp>
    </p:spTree>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HBE Master Template wBranding">
  <a:themeElements>
    <a:clrScheme name="Custom 15">
      <a:dk1>
        <a:srgbClr val="595959"/>
      </a:dk1>
      <a:lt1>
        <a:sysClr val="window" lastClr="FFFFFF"/>
      </a:lt1>
      <a:dk2>
        <a:srgbClr val="000000"/>
      </a:dk2>
      <a:lt2>
        <a:srgbClr val="DDDDDD"/>
      </a:lt2>
      <a:accent1>
        <a:srgbClr val="1E386A"/>
      </a:accent1>
      <a:accent2>
        <a:srgbClr val="FBCE11"/>
      </a:accent2>
      <a:accent3>
        <a:srgbClr val="6C6964"/>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5436</TotalTime>
  <Words>1728</Words>
  <Application>Microsoft Office PowerPoint</Application>
  <PresentationFormat>On-screen Show (4:3)</PresentationFormat>
  <Paragraphs>301</Paragraphs>
  <Slides>23</Slides>
  <Notes>23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Arial Narrow</vt:lpstr>
      <vt:lpstr>Calibri</vt:lpstr>
      <vt:lpstr>Calibri Light</vt:lpstr>
      <vt:lpstr>Courier New</vt:lpstr>
      <vt:lpstr>Segoe UI</vt:lpstr>
      <vt:lpstr>Times New Roman</vt:lpstr>
      <vt:lpstr>Custom Design</vt:lpstr>
      <vt:lpstr>1_HBE Master Template wBranding</vt:lpstr>
      <vt:lpstr>Senate Health Care Work Session Pam MacEwan, CEO</vt:lpstr>
      <vt:lpstr>Overview of 2020 Exchange Health Plans</vt:lpstr>
      <vt:lpstr>PowerPoint Presentation</vt:lpstr>
      <vt:lpstr>Healthplanfinder Enhancements  </vt:lpstr>
      <vt:lpstr>PowerPoint Presentation</vt:lpstr>
      <vt:lpstr>Open-Enrollment Activity </vt:lpstr>
      <vt:lpstr>Ongoing Affordability Concerns </vt:lpstr>
      <vt:lpstr>Uninsured Rate Increasing </vt:lpstr>
      <vt:lpstr>Cascade Care (SB 5526) Overview  </vt:lpstr>
      <vt:lpstr>PowerPoint Presentation</vt:lpstr>
      <vt:lpstr>Upcoming Activity </vt:lpstr>
      <vt:lpstr>Questions? </vt:lpstr>
      <vt:lpstr>Appendix </vt:lpstr>
      <vt:lpstr>2020 Legislative Priorities</vt:lpstr>
      <vt:lpstr>Standard Plan Development Process </vt:lpstr>
      <vt:lpstr>Individual Market Covers 4% of Washingtonians </vt:lpstr>
      <vt:lpstr>80% of Individual Market Obtains Coverage Through Washington Healthplanfinder </vt:lpstr>
      <vt:lpstr>PowerPoint Presentation</vt:lpstr>
      <vt:lpstr>PowerPoint Presentation</vt:lpstr>
      <vt:lpstr>Outreach Targets &amp; Locations  During Open-Enrollment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CBO Presentation           Draft NoHLA CLE Deck</dc:title>
  <dc:creator>Altman, Joan</dc:creator>
  <cp:lastModifiedBy>Altman, Joan</cp:lastModifiedBy>
  <cp:revision>68</cp:revision>
  <cp:lastPrinted>2020-01-16T23:03:22Z</cp:lastPrinted>
  <dcterms:created xsi:type="dcterms:W3CDTF">2019-09-26T00:21:53Z</dcterms:created>
  <dcterms:modified xsi:type="dcterms:W3CDTF">2020-01-17T19:04:06Z</dcterms:modified>
</cp:coreProperties>
</file>